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tags/tag6.xml" ContentType="application/vnd.openxmlformats-officedocument.presentationml.tags+xml"/>
  <Override PartName="/ppt/tags/tag8.xml" ContentType="application/vnd.openxmlformats-officedocument.presentationml.tag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tags/tag4.xml" ContentType="application/vnd.openxmlformats-officedocument.presentationml.tags+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tags/tag2.xml" ContentType="application/vnd.openxmlformats-officedocument.presentationml.tags+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vsdx" ContentType="application/vnd.ms-visio.drawing"/>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docProps/custom.xml" ContentType="application/vnd.openxmlformats-officedocument.custom-properties+xml"/>
  <Default Extension="vml" ContentType="application/vnd.openxmlformats-officedocument.vmlDrawin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tags/tag7.xml" ContentType="application/vnd.openxmlformats-officedocument.presentationml.tags+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tags/tag5.xml" ContentType="application/vnd.openxmlformats-officedocument.presentationml.tags+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tags/tag3.xml" ContentType="application/vnd.openxmlformats-officedocument.presentationml.tags+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56" r:id="rId2"/>
    <p:sldId id="260" r:id="rId3"/>
    <p:sldId id="266" r:id="rId4"/>
    <p:sldId id="292" r:id="rId5"/>
    <p:sldId id="354" r:id="rId6"/>
    <p:sldId id="355" r:id="rId7"/>
    <p:sldId id="267" r:id="rId8"/>
    <p:sldId id="268" r:id="rId9"/>
    <p:sldId id="261" r:id="rId10"/>
    <p:sldId id="270" r:id="rId11"/>
    <p:sldId id="325" r:id="rId12"/>
    <p:sldId id="356" r:id="rId13"/>
    <p:sldId id="300" r:id="rId14"/>
    <p:sldId id="299" r:id="rId15"/>
    <p:sldId id="308" r:id="rId16"/>
    <p:sldId id="317" r:id="rId17"/>
    <p:sldId id="343" r:id="rId18"/>
    <p:sldId id="323" r:id="rId19"/>
    <p:sldId id="348" r:id="rId20"/>
    <p:sldId id="352" r:id="rId21"/>
    <p:sldId id="353" r:id="rId22"/>
    <p:sldId id="280" r:id="rId23"/>
    <p:sldId id="281" r:id="rId24"/>
    <p:sldId id="265"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830" userDrawn="1">
          <p15:clr>
            <a:srgbClr val="A4A3A4"/>
          </p15:clr>
        </p15:guide>
        <p15:guide id="2" orient="horz" pos="3157" userDrawn="1">
          <p15:clr>
            <a:srgbClr val="A4A3A4"/>
          </p15:clr>
        </p15:guide>
        <p15:guide id="3" pos="3790" userDrawn="1">
          <p15:clr>
            <a:srgbClr val="A4A3A4"/>
          </p15:clr>
        </p15:guide>
        <p15:guide id="4" pos="451" userDrawn="1">
          <p15:clr>
            <a:srgbClr val="A4A3A4"/>
          </p15:clr>
        </p15:guide>
        <p15:guide id="5" pos="72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6F7A"/>
    <a:srgbClr val="425860"/>
    <a:srgbClr val="398E3D"/>
    <a:srgbClr val="FF6D00"/>
    <a:srgbClr val="F1F5F8"/>
    <a:srgbClr val="F9F9F9"/>
    <a:srgbClr val="2C7130"/>
    <a:srgbClr val="CC5600"/>
    <a:srgbClr val="FB7716"/>
    <a:srgbClr val="44566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94674"/>
  </p:normalViewPr>
  <p:slideViewPr>
    <p:cSldViewPr snapToGrid="0" snapToObjects="1" showGuides="1">
      <p:cViewPr varScale="1">
        <p:scale>
          <a:sx n="59" d="100"/>
          <a:sy n="59" d="100"/>
        </p:scale>
        <p:origin x="-72" y="-714"/>
      </p:cViewPr>
      <p:guideLst>
        <p:guide orient="horz" pos="1830"/>
        <p:guide orient="horz" pos="3157"/>
        <p:guide pos="3790"/>
        <p:guide pos="451"/>
        <p:guide pos="7242"/>
      </p:guideLst>
    </p:cSldViewPr>
  </p:slideViewPr>
  <p:notesTextViewPr>
    <p:cViewPr>
      <p:scale>
        <a:sx n="1" d="1"/>
        <a:sy n="1" d="1"/>
      </p:scale>
      <p:origin x="0" y="0"/>
    </p:cViewPr>
  </p:notesTextViewPr>
  <p:sorterViewPr>
    <p:cViewPr varScale="1">
      <p:scale>
        <a:sx n="1" d="1"/>
        <a:sy n="1" d="1"/>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310C7-34AD-4809-85FC-EC5926D1B62B}" type="datetimeFigureOut">
              <a:rPr lang="zh-CN" altLang="en-US" smtClean="0"/>
              <a:pPr/>
              <a:t>2023/4/9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265C-CFB5-4B78-A429-8BCFC2FD0A7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8</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19</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20</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21</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23</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12</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13</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14</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15</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16</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17</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18</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546F7A"/>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atin typeface="Segoe UI Light" panose="020B0502040204020203" charset="0"/>
                <a:ea typeface="Segoe UI Light" panose="020B0502040204020203" charset="0"/>
                <a:cs typeface="Segoe UI Light" panose="020B0502040204020203" charset="0"/>
              </a:defRPr>
            </a:lvl1pPr>
          </a:lstStyle>
          <a:p>
            <a:r>
              <a:rPr kumimoji="1" lang="en-US" altLang="zh-CN" sz="1600" b="1" dirty="0" smtClean="0"/>
              <a:t>LOGO&amp;PIC</a:t>
            </a:r>
            <a:r>
              <a:rPr kumimoji="1" lang="zh-CN" altLang="en-US" sz="1600" b="1" dirty="0" smtClean="0"/>
              <a:t> </a:t>
            </a:r>
            <a:r>
              <a:rPr kumimoji="1" lang="en-US" altLang="zh-CN" sz="1600" b="1" dirty="0" smtClean="0"/>
              <a:t>HERE</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package" Target="../embeddings/Microsoft_Visio___1.vsdx"/></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60974" y="3291840"/>
            <a:ext cx="10707754" cy="829945"/>
          </a:xfrm>
          <a:prstGeom prst="rect">
            <a:avLst/>
          </a:prstGeom>
        </p:spPr>
        <p:txBody>
          <a:bodyPr wrap="square">
            <a:spAutoFit/>
          </a:bodyPr>
          <a:lstStyle/>
          <a:p>
            <a:pPr algn="ctr"/>
            <a:r>
              <a:rPr sz="4800" smtClean="0">
                <a:solidFill>
                  <a:schemeClr val="bg1"/>
                </a:solidFill>
              </a:rPr>
              <a:t>智慧学生校舍系统</a:t>
            </a:r>
          </a:p>
        </p:txBody>
      </p:sp>
      <p:grpSp>
        <p:nvGrpSpPr>
          <p:cNvPr id="21" name="组合 20"/>
          <p:cNvGrpSpPr/>
          <p:nvPr/>
        </p:nvGrpSpPr>
        <p:grpSpPr>
          <a:xfrm>
            <a:off x="4769529" y="541051"/>
            <a:ext cx="2638414" cy="2624498"/>
            <a:chOff x="4769529" y="541051"/>
            <a:chExt cx="2638414" cy="2624498"/>
          </a:xfrm>
        </p:grpSpPr>
        <p:grpSp>
          <p:nvGrpSpPr>
            <p:cNvPr id="3" name="Group 74"/>
            <p:cNvGrpSpPr>
              <a:grpSpLocks noChangeAspect="1"/>
            </p:cNvGrpSpPr>
            <p:nvPr/>
          </p:nvGrpSpPr>
          <p:grpSpPr bwMode="auto">
            <a:xfrm>
              <a:off x="4769529" y="541051"/>
              <a:ext cx="2638414" cy="2624498"/>
              <a:chOff x="5429" y="2125"/>
              <a:chExt cx="569" cy="566"/>
            </a:xfrm>
            <a:solidFill>
              <a:schemeClr val="bg1"/>
            </a:solidFill>
          </p:grpSpPr>
          <p:sp>
            <p:nvSpPr>
              <p:cNvPr id="4"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椭圆 1"/>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文本框 15"/>
          <p:cNvSpPr txBox="1"/>
          <p:nvPr/>
        </p:nvSpPr>
        <p:spPr>
          <a:xfrm>
            <a:off x="5796915" y="3720465"/>
            <a:ext cx="4064000" cy="368300"/>
          </a:xfrm>
          <a:prstGeom prst="rect">
            <a:avLst/>
          </a:prstGeom>
          <a:noFill/>
        </p:spPr>
        <p:txBody>
          <a:bodyPr wrap="square" rtlCol="0">
            <a:spAutoFit/>
          </a:bodyPr>
          <a:lstStyle/>
          <a:p>
            <a:endParaRPr lang="zh-CN" altLang="en-US"/>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2278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系统分析</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矩形 16"/>
          <p:cNvSpPr/>
          <p:nvPr/>
        </p:nvSpPr>
        <p:spPr>
          <a:xfrm>
            <a:off x="4579820" y="1067986"/>
            <a:ext cx="3170360" cy="5044056"/>
          </a:xfrm>
          <a:prstGeom prst="rect">
            <a:avLst/>
          </a:prstGeom>
          <a:solidFill>
            <a:srgbClr val="546F7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19" name="矩形 18"/>
          <p:cNvSpPr/>
          <p:nvPr/>
        </p:nvSpPr>
        <p:spPr>
          <a:xfrm>
            <a:off x="7992712" y="1067986"/>
            <a:ext cx="3170360" cy="5044056"/>
          </a:xfrm>
          <a:prstGeom prst="rect">
            <a:avLst/>
          </a:prstGeom>
          <a:solidFill>
            <a:srgbClr val="FF6D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1" name="矩形 20"/>
          <p:cNvSpPr/>
          <p:nvPr/>
        </p:nvSpPr>
        <p:spPr>
          <a:xfrm>
            <a:off x="1164308" y="1130085"/>
            <a:ext cx="3170360" cy="5044056"/>
          </a:xfrm>
          <a:prstGeom prst="rect">
            <a:avLst/>
          </a:prstGeom>
          <a:solidFill>
            <a:srgbClr val="398E3D"/>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3" name="左右箭头 22"/>
          <p:cNvSpPr/>
          <p:nvPr/>
        </p:nvSpPr>
        <p:spPr>
          <a:xfrm>
            <a:off x="1547093" y="4635656"/>
            <a:ext cx="8928950" cy="756608"/>
          </a:xfrm>
          <a:prstGeom prst="leftRightArrow">
            <a:avLst/>
          </a:prstGeom>
          <a:solidFill>
            <a:srgbClr val="F1F5F8"/>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11"/>
          <p:cNvGrpSpPr>
            <a:grpSpLocks noChangeAspect="1"/>
          </p:cNvGrpSpPr>
          <p:nvPr/>
        </p:nvGrpSpPr>
        <p:grpSpPr bwMode="auto">
          <a:xfrm>
            <a:off x="8604683" y="1803618"/>
            <a:ext cx="1747164" cy="1240484"/>
            <a:chOff x="1407" y="1098"/>
            <a:chExt cx="800" cy="568"/>
          </a:xfrm>
          <a:solidFill>
            <a:schemeClr val="bg1"/>
          </a:solidFill>
        </p:grpSpPr>
        <p:sp>
          <p:nvSpPr>
            <p:cNvPr id="25"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6"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7"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8" name="Freeform 15"/>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9" name="Freeform 16"/>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0" name="Freeform 17"/>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1" name="Freeform 18"/>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2" name="Freeform 19"/>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3" name="Group 32"/>
          <p:cNvGrpSpPr>
            <a:grpSpLocks noChangeAspect="1"/>
          </p:cNvGrpSpPr>
          <p:nvPr/>
        </p:nvGrpSpPr>
        <p:grpSpPr bwMode="auto">
          <a:xfrm>
            <a:off x="1875907" y="1871319"/>
            <a:ext cx="1747162" cy="1240486"/>
            <a:chOff x="4354" y="1098"/>
            <a:chExt cx="800" cy="568"/>
          </a:xfrm>
          <a:solidFill>
            <a:schemeClr val="bg1"/>
          </a:solidFill>
        </p:grpSpPr>
        <p:sp>
          <p:nvSpPr>
            <p:cNvPr id="34" name="Freeform 33"/>
            <p:cNvSpPr>
              <a:spLocks noEditPoints="1"/>
            </p:cNvSpPr>
            <p:nvPr/>
          </p:nvSpPr>
          <p:spPr bwMode="auto">
            <a:xfrm>
              <a:off x="4441" y="1098"/>
              <a:ext cx="626" cy="423"/>
            </a:xfrm>
            <a:custGeom>
              <a:avLst/>
              <a:gdLst>
                <a:gd name="T0" fmla="*/ 621 w 628"/>
                <a:gd name="T1" fmla="*/ 7 h 423"/>
                <a:gd name="T2" fmla="*/ 605 w 628"/>
                <a:gd name="T3" fmla="*/ 0 h 423"/>
                <a:gd name="T4" fmla="*/ 24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4" y="0"/>
                    <a:pt x="24" y="0"/>
                    <a:pt x="24"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 name="Freeform 34"/>
            <p:cNvSpPr>
              <a:spLocks noEditPoints="1"/>
            </p:cNvSpPr>
            <p:nvPr/>
          </p:nvSpPr>
          <p:spPr bwMode="auto">
            <a:xfrm>
              <a:off x="4354"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bg1"/>
                </a:solidFill>
              </a:endParaRPr>
            </a:p>
          </p:txBody>
        </p:sp>
        <p:sp>
          <p:nvSpPr>
            <p:cNvPr id="36" name="Freeform 35"/>
            <p:cNvSpPr>
              <a:spLocks noEditPoints="1"/>
            </p:cNvSpPr>
            <p:nvPr/>
          </p:nvSpPr>
          <p:spPr bwMode="auto">
            <a:xfrm>
              <a:off x="4355"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 name="Freeform 36"/>
            <p:cNvSpPr/>
            <p:nvPr/>
          </p:nvSpPr>
          <p:spPr bwMode="auto">
            <a:xfrm>
              <a:off x="4702" y="1225"/>
              <a:ext cx="50" cy="48"/>
            </a:xfrm>
            <a:custGeom>
              <a:avLst/>
              <a:gdLst>
                <a:gd name="T0" fmla="*/ 50 w 50"/>
                <a:gd name="T1" fmla="*/ 24 h 48"/>
                <a:gd name="T2" fmla="*/ 47 w 50"/>
                <a:gd name="T3" fmla="*/ 36 h 48"/>
                <a:gd name="T4" fmla="*/ 40 w 50"/>
                <a:gd name="T5" fmla="*/ 30 h 48"/>
                <a:gd name="T6" fmla="*/ 41 w 50"/>
                <a:gd name="T7" fmla="*/ 24 h 48"/>
                <a:gd name="T8" fmla="*/ 25 w 50"/>
                <a:gd name="T9" fmla="*/ 8 h 48"/>
                <a:gd name="T10" fmla="*/ 9 w 50"/>
                <a:gd name="T11" fmla="*/ 24 h 48"/>
                <a:gd name="T12" fmla="*/ 19 w 50"/>
                <a:gd name="T13" fmla="*/ 40 h 48"/>
                <a:gd name="T14" fmla="*/ 19 w 50"/>
                <a:gd name="T15" fmla="*/ 48 h 48"/>
                <a:gd name="T16" fmla="*/ 0 w 50"/>
                <a:gd name="T17" fmla="*/ 24 h 48"/>
                <a:gd name="T18" fmla="*/ 25 w 50"/>
                <a:gd name="T19" fmla="*/ 0 h 48"/>
                <a:gd name="T20" fmla="*/ 50 w 50"/>
                <a:gd name="T2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50" y="24"/>
                  </a:moveTo>
                  <a:cubicBezTo>
                    <a:pt x="50" y="29"/>
                    <a:pt x="48" y="33"/>
                    <a:pt x="47" y="36"/>
                  </a:cubicBezTo>
                  <a:cubicBezTo>
                    <a:pt x="40" y="30"/>
                    <a:pt x="40" y="30"/>
                    <a:pt x="40" y="30"/>
                  </a:cubicBezTo>
                  <a:cubicBezTo>
                    <a:pt x="41" y="28"/>
                    <a:pt x="41" y="26"/>
                    <a:pt x="41" y="24"/>
                  </a:cubicBezTo>
                  <a:cubicBezTo>
                    <a:pt x="41" y="15"/>
                    <a:pt x="34" y="8"/>
                    <a:pt x="25" y="8"/>
                  </a:cubicBezTo>
                  <a:cubicBezTo>
                    <a:pt x="16" y="8"/>
                    <a:pt x="9" y="15"/>
                    <a:pt x="9" y="24"/>
                  </a:cubicBezTo>
                  <a:cubicBezTo>
                    <a:pt x="9" y="31"/>
                    <a:pt x="13" y="37"/>
                    <a:pt x="19" y="40"/>
                  </a:cubicBezTo>
                  <a:cubicBezTo>
                    <a:pt x="19" y="48"/>
                    <a:pt x="19" y="48"/>
                    <a:pt x="19" y="48"/>
                  </a:cubicBezTo>
                  <a:cubicBezTo>
                    <a:pt x="8" y="45"/>
                    <a:pt x="0" y="36"/>
                    <a:pt x="0" y="24"/>
                  </a:cubicBezTo>
                  <a:cubicBezTo>
                    <a:pt x="0" y="11"/>
                    <a:pt x="11" y="0"/>
                    <a:pt x="25" y="0"/>
                  </a:cubicBezTo>
                  <a:cubicBezTo>
                    <a:pt x="39" y="0"/>
                    <a:pt x="50" y="11"/>
                    <a:pt x="50" y="24"/>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 name="Freeform 37"/>
            <p:cNvSpPr/>
            <p:nvPr/>
          </p:nvSpPr>
          <p:spPr bwMode="auto">
            <a:xfrm>
              <a:off x="4682" y="1204"/>
              <a:ext cx="90" cy="90"/>
            </a:xfrm>
            <a:custGeom>
              <a:avLst/>
              <a:gdLst>
                <a:gd name="T0" fmla="*/ 45 w 90"/>
                <a:gd name="T1" fmla="*/ 0 h 90"/>
                <a:gd name="T2" fmla="*/ 0 w 90"/>
                <a:gd name="T3" fmla="*/ 45 h 90"/>
                <a:gd name="T4" fmla="*/ 39 w 90"/>
                <a:gd name="T5" fmla="*/ 90 h 90"/>
                <a:gd name="T6" fmla="*/ 39 w 90"/>
                <a:gd name="T7" fmla="*/ 82 h 90"/>
                <a:gd name="T8" fmla="*/ 8 w 90"/>
                <a:gd name="T9" fmla="*/ 45 h 90"/>
                <a:gd name="T10" fmla="*/ 45 w 90"/>
                <a:gd name="T11" fmla="*/ 9 h 90"/>
                <a:gd name="T12" fmla="*/ 82 w 90"/>
                <a:gd name="T13" fmla="*/ 45 h 90"/>
                <a:gd name="T14" fmla="*/ 75 w 90"/>
                <a:gd name="T15" fmla="*/ 66 h 90"/>
                <a:gd name="T16" fmla="*/ 81 w 90"/>
                <a:gd name="T17" fmla="*/ 72 h 90"/>
                <a:gd name="T18" fmla="*/ 90 w 90"/>
                <a:gd name="T19" fmla="*/ 45 h 90"/>
                <a:gd name="T20" fmla="*/ 45 w 90"/>
                <a:gd name="T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90">
                  <a:moveTo>
                    <a:pt x="45" y="0"/>
                  </a:moveTo>
                  <a:cubicBezTo>
                    <a:pt x="20" y="0"/>
                    <a:pt x="0" y="21"/>
                    <a:pt x="0" y="45"/>
                  </a:cubicBezTo>
                  <a:cubicBezTo>
                    <a:pt x="0" y="68"/>
                    <a:pt x="17" y="87"/>
                    <a:pt x="39" y="90"/>
                  </a:cubicBezTo>
                  <a:cubicBezTo>
                    <a:pt x="39" y="82"/>
                    <a:pt x="39" y="82"/>
                    <a:pt x="39" y="82"/>
                  </a:cubicBezTo>
                  <a:cubicBezTo>
                    <a:pt x="21" y="79"/>
                    <a:pt x="8" y="64"/>
                    <a:pt x="8" y="45"/>
                  </a:cubicBezTo>
                  <a:cubicBezTo>
                    <a:pt x="8" y="25"/>
                    <a:pt x="25" y="9"/>
                    <a:pt x="45" y="9"/>
                  </a:cubicBezTo>
                  <a:cubicBezTo>
                    <a:pt x="65" y="9"/>
                    <a:pt x="82" y="25"/>
                    <a:pt x="82" y="45"/>
                  </a:cubicBezTo>
                  <a:cubicBezTo>
                    <a:pt x="82" y="53"/>
                    <a:pt x="79" y="60"/>
                    <a:pt x="75" y="66"/>
                  </a:cubicBezTo>
                  <a:cubicBezTo>
                    <a:pt x="81" y="72"/>
                    <a:pt x="81" y="72"/>
                    <a:pt x="81" y="72"/>
                  </a:cubicBezTo>
                  <a:cubicBezTo>
                    <a:pt x="87" y="65"/>
                    <a:pt x="90" y="55"/>
                    <a:pt x="90" y="45"/>
                  </a:cubicBezTo>
                  <a:cubicBezTo>
                    <a:pt x="90" y="21"/>
                    <a:pt x="70" y="0"/>
                    <a:pt x="45"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9" name="Freeform 38"/>
            <p:cNvSpPr/>
            <p:nvPr/>
          </p:nvSpPr>
          <p:spPr bwMode="auto">
            <a:xfrm>
              <a:off x="4727" y="1248"/>
              <a:ext cx="99" cy="167"/>
            </a:xfrm>
            <a:custGeom>
              <a:avLst/>
              <a:gdLst>
                <a:gd name="T0" fmla="*/ 0 w 99"/>
                <a:gd name="T1" fmla="*/ 1 h 167"/>
                <a:gd name="T2" fmla="*/ 0 w 99"/>
                <a:gd name="T3" fmla="*/ 1 h 167"/>
                <a:gd name="T4" fmla="*/ 0 w 99"/>
                <a:gd name="T5" fmla="*/ 143 h 167"/>
                <a:gd name="T6" fmla="*/ 0 w 99"/>
                <a:gd name="T7" fmla="*/ 143 h 167"/>
                <a:gd name="T8" fmla="*/ 1 w 99"/>
                <a:gd name="T9" fmla="*/ 143 h 167"/>
                <a:gd name="T10" fmla="*/ 1 w 99"/>
                <a:gd name="T11" fmla="*/ 143 h 167"/>
                <a:gd name="T12" fmla="*/ 29 w 99"/>
                <a:gd name="T13" fmla="*/ 119 h 167"/>
                <a:gd name="T14" fmla="*/ 29 w 99"/>
                <a:gd name="T15" fmla="*/ 119 h 167"/>
                <a:gd name="T16" fmla="*/ 29 w 99"/>
                <a:gd name="T17" fmla="*/ 119 h 167"/>
                <a:gd name="T18" fmla="*/ 30 w 99"/>
                <a:gd name="T19" fmla="*/ 119 h 167"/>
                <a:gd name="T20" fmla="*/ 47 w 99"/>
                <a:gd name="T21" fmla="*/ 163 h 167"/>
                <a:gd name="T22" fmla="*/ 50 w 99"/>
                <a:gd name="T23" fmla="*/ 166 h 167"/>
                <a:gd name="T24" fmla="*/ 54 w 99"/>
                <a:gd name="T25" fmla="*/ 166 h 167"/>
                <a:gd name="T26" fmla="*/ 76 w 99"/>
                <a:gd name="T27" fmla="*/ 157 h 167"/>
                <a:gd name="T28" fmla="*/ 79 w 99"/>
                <a:gd name="T29" fmla="*/ 155 h 167"/>
                <a:gd name="T30" fmla="*/ 79 w 99"/>
                <a:gd name="T31" fmla="*/ 151 h 167"/>
                <a:gd name="T32" fmla="*/ 61 w 99"/>
                <a:gd name="T33" fmla="*/ 107 h 167"/>
                <a:gd name="T34" fmla="*/ 61 w 99"/>
                <a:gd name="T35" fmla="*/ 106 h 167"/>
                <a:gd name="T36" fmla="*/ 61 w 99"/>
                <a:gd name="T37" fmla="*/ 106 h 167"/>
                <a:gd name="T38" fmla="*/ 62 w 99"/>
                <a:gd name="T39" fmla="*/ 106 h 167"/>
                <a:gd name="T40" fmla="*/ 98 w 99"/>
                <a:gd name="T41" fmla="*/ 104 h 167"/>
                <a:gd name="T42" fmla="*/ 99 w 99"/>
                <a:gd name="T43" fmla="*/ 104 h 167"/>
                <a:gd name="T44" fmla="*/ 99 w 99"/>
                <a:gd name="T45" fmla="*/ 104 h 167"/>
                <a:gd name="T46" fmla="*/ 99 w 99"/>
                <a:gd name="T47" fmla="*/ 103 h 167"/>
                <a:gd name="T48" fmla="*/ 1 w 99"/>
                <a:gd name="T49" fmla="*/ 1 h 167"/>
                <a:gd name="T50" fmla="*/ 0 w 99"/>
                <a:gd name="T51" fmla="*/ 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67">
                  <a:moveTo>
                    <a:pt x="0" y="1"/>
                  </a:moveTo>
                  <a:cubicBezTo>
                    <a:pt x="0" y="1"/>
                    <a:pt x="0" y="1"/>
                    <a:pt x="0" y="1"/>
                  </a:cubicBezTo>
                  <a:cubicBezTo>
                    <a:pt x="0" y="143"/>
                    <a:pt x="0" y="143"/>
                    <a:pt x="0" y="143"/>
                  </a:cubicBezTo>
                  <a:cubicBezTo>
                    <a:pt x="0" y="143"/>
                    <a:pt x="0" y="143"/>
                    <a:pt x="0" y="143"/>
                  </a:cubicBezTo>
                  <a:cubicBezTo>
                    <a:pt x="1" y="143"/>
                    <a:pt x="1" y="143"/>
                    <a:pt x="1" y="143"/>
                  </a:cubicBezTo>
                  <a:cubicBezTo>
                    <a:pt x="1" y="143"/>
                    <a:pt x="1" y="143"/>
                    <a:pt x="1" y="143"/>
                  </a:cubicBezTo>
                  <a:cubicBezTo>
                    <a:pt x="29" y="119"/>
                    <a:pt x="29" y="119"/>
                    <a:pt x="29" y="119"/>
                  </a:cubicBezTo>
                  <a:cubicBezTo>
                    <a:pt x="29" y="119"/>
                    <a:pt x="29" y="119"/>
                    <a:pt x="29" y="119"/>
                  </a:cubicBezTo>
                  <a:cubicBezTo>
                    <a:pt x="29" y="119"/>
                    <a:pt x="29" y="119"/>
                    <a:pt x="29" y="119"/>
                  </a:cubicBezTo>
                  <a:cubicBezTo>
                    <a:pt x="29" y="119"/>
                    <a:pt x="30" y="119"/>
                    <a:pt x="30" y="119"/>
                  </a:cubicBezTo>
                  <a:cubicBezTo>
                    <a:pt x="47" y="163"/>
                    <a:pt x="47" y="163"/>
                    <a:pt x="47" y="163"/>
                  </a:cubicBezTo>
                  <a:cubicBezTo>
                    <a:pt x="48" y="164"/>
                    <a:pt x="49" y="165"/>
                    <a:pt x="50" y="166"/>
                  </a:cubicBezTo>
                  <a:cubicBezTo>
                    <a:pt x="52" y="167"/>
                    <a:pt x="53" y="167"/>
                    <a:pt x="54" y="166"/>
                  </a:cubicBezTo>
                  <a:cubicBezTo>
                    <a:pt x="76" y="157"/>
                    <a:pt x="76" y="157"/>
                    <a:pt x="76" y="157"/>
                  </a:cubicBezTo>
                  <a:cubicBezTo>
                    <a:pt x="77" y="157"/>
                    <a:pt x="78" y="156"/>
                    <a:pt x="79" y="155"/>
                  </a:cubicBezTo>
                  <a:cubicBezTo>
                    <a:pt x="79" y="153"/>
                    <a:pt x="79" y="152"/>
                    <a:pt x="79" y="151"/>
                  </a:cubicBezTo>
                  <a:cubicBezTo>
                    <a:pt x="61" y="107"/>
                    <a:pt x="61" y="107"/>
                    <a:pt x="61" y="107"/>
                  </a:cubicBezTo>
                  <a:cubicBezTo>
                    <a:pt x="61" y="106"/>
                    <a:pt x="61" y="106"/>
                    <a:pt x="61" y="106"/>
                  </a:cubicBezTo>
                  <a:cubicBezTo>
                    <a:pt x="61" y="106"/>
                    <a:pt x="61" y="106"/>
                    <a:pt x="61" y="106"/>
                  </a:cubicBezTo>
                  <a:cubicBezTo>
                    <a:pt x="61" y="106"/>
                    <a:pt x="62" y="106"/>
                    <a:pt x="62" y="106"/>
                  </a:cubicBezTo>
                  <a:cubicBezTo>
                    <a:pt x="98" y="104"/>
                    <a:pt x="98" y="104"/>
                    <a:pt x="98" y="104"/>
                  </a:cubicBezTo>
                  <a:cubicBezTo>
                    <a:pt x="98" y="104"/>
                    <a:pt x="98" y="104"/>
                    <a:pt x="99" y="104"/>
                  </a:cubicBezTo>
                  <a:cubicBezTo>
                    <a:pt x="99" y="104"/>
                    <a:pt x="99" y="104"/>
                    <a:pt x="99" y="104"/>
                  </a:cubicBezTo>
                  <a:cubicBezTo>
                    <a:pt x="99" y="104"/>
                    <a:pt x="99" y="103"/>
                    <a:pt x="99" y="103"/>
                  </a:cubicBezTo>
                  <a:cubicBezTo>
                    <a:pt x="1" y="1"/>
                    <a:pt x="1" y="1"/>
                    <a:pt x="1" y="1"/>
                  </a:cubicBezTo>
                  <a:cubicBezTo>
                    <a:pt x="1" y="1"/>
                    <a:pt x="1" y="0"/>
                    <a:pt x="0" y="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0" name="Group 121"/>
          <p:cNvGrpSpPr>
            <a:grpSpLocks noChangeAspect="1"/>
          </p:cNvGrpSpPr>
          <p:nvPr/>
        </p:nvGrpSpPr>
        <p:grpSpPr bwMode="auto">
          <a:xfrm>
            <a:off x="5380942" y="1880055"/>
            <a:ext cx="1452328" cy="1236118"/>
            <a:chOff x="515" y="3088"/>
            <a:chExt cx="665" cy="566"/>
          </a:xfrm>
          <a:solidFill>
            <a:schemeClr val="bg1"/>
          </a:solidFill>
        </p:grpSpPr>
        <p:sp>
          <p:nvSpPr>
            <p:cNvPr id="41" name="Freeform 122"/>
            <p:cNvSpPr/>
            <p:nvPr/>
          </p:nvSpPr>
          <p:spPr bwMode="auto">
            <a:xfrm>
              <a:off x="706" y="3550"/>
              <a:ext cx="283" cy="104"/>
            </a:xfrm>
            <a:custGeom>
              <a:avLst/>
              <a:gdLst>
                <a:gd name="T0" fmla="*/ 269 w 340"/>
                <a:gd name="T1" fmla="*/ 71 h 125"/>
                <a:gd name="T2" fmla="*/ 269 w 340"/>
                <a:gd name="T3" fmla="*/ 12 h 125"/>
                <a:gd name="T4" fmla="*/ 266 w 340"/>
                <a:gd name="T5" fmla="*/ 3 h 125"/>
                <a:gd name="T6" fmla="*/ 257 w 340"/>
                <a:gd name="T7" fmla="*/ 0 h 125"/>
                <a:gd name="T8" fmla="*/ 83 w 340"/>
                <a:gd name="T9" fmla="*/ 0 h 125"/>
                <a:gd name="T10" fmla="*/ 74 w 340"/>
                <a:gd name="T11" fmla="*/ 3 h 125"/>
                <a:gd name="T12" fmla="*/ 71 w 340"/>
                <a:gd name="T13" fmla="*/ 12 h 125"/>
                <a:gd name="T14" fmla="*/ 71 w 340"/>
                <a:gd name="T15" fmla="*/ 71 h 125"/>
                <a:gd name="T16" fmla="*/ 2 w 340"/>
                <a:gd name="T17" fmla="*/ 108 h 125"/>
                <a:gd name="T18" fmla="*/ 1 w 340"/>
                <a:gd name="T19" fmla="*/ 110 h 125"/>
                <a:gd name="T20" fmla="*/ 0 w 340"/>
                <a:gd name="T21" fmla="*/ 112 h 125"/>
                <a:gd name="T22" fmla="*/ 0 w 340"/>
                <a:gd name="T23" fmla="*/ 120 h 125"/>
                <a:gd name="T24" fmla="*/ 1 w 340"/>
                <a:gd name="T25" fmla="*/ 124 h 125"/>
                <a:gd name="T26" fmla="*/ 5 w 340"/>
                <a:gd name="T27" fmla="*/ 125 h 125"/>
                <a:gd name="T28" fmla="*/ 335 w 340"/>
                <a:gd name="T29" fmla="*/ 125 h 125"/>
                <a:gd name="T30" fmla="*/ 339 w 340"/>
                <a:gd name="T31" fmla="*/ 124 h 125"/>
                <a:gd name="T32" fmla="*/ 340 w 340"/>
                <a:gd name="T33" fmla="*/ 120 h 125"/>
                <a:gd name="T34" fmla="*/ 340 w 340"/>
                <a:gd name="T35" fmla="*/ 112 h 125"/>
                <a:gd name="T36" fmla="*/ 339 w 340"/>
                <a:gd name="T37" fmla="*/ 110 h 125"/>
                <a:gd name="T38" fmla="*/ 338 w 340"/>
                <a:gd name="T39" fmla="*/ 108 h 125"/>
                <a:gd name="T40" fmla="*/ 269 w 340"/>
                <a:gd name="T41"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25">
                  <a:moveTo>
                    <a:pt x="269" y="71"/>
                  </a:moveTo>
                  <a:cubicBezTo>
                    <a:pt x="269" y="12"/>
                    <a:pt x="269" y="12"/>
                    <a:pt x="269" y="12"/>
                  </a:cubicBezTo>
                  <a:cubicBezTo>
                    <a:pt x="269" y="9"/>
                    <a:pt x="268" y="6"/>
                    <a:pt x="266" y="3"/>
                  </a:cubicBezTo>
                  <a:cubicBezTo>
                    <a:pt x="263" y="1"/>
                    <a:pt x="260" y="0"/>
                    <a:pt x="257" y="0"/>
                  </a:cubicBezTo>
                  <a:cubicBezTo>
                    <a:pt x="83" y="0"/>
                    <a:pt x="83" y="0"/>
                    <a:pt x="83" y="0"/>
                  </a:cubicBezTo>
                  <a:cubicBezTo>
                    <a:pt x="80" y="0"/>
                    <a:pt x="77" y="1"/>
                    <a:pt x="74" y="3"/>
                  </a:cubicBezTo>
                  <a:cubicBezTo>
                    <a:pt x="72" y="6"/>
                    <a:pt x="71" y="9"/>
                    <a:pt x="71" y="12"/>
                  </a:cubicBezTo>
                  <a:cubicBezTo>
                    <a:pt x="71" y="71"/>
                    <a:pt x="71" y="71"/>
                    <a:pt x="71" y="71"/>
                  </a:cubicBezTo>
                  <a:cubicBezTo>
                    <a:pt x="2" y="108"/>
                    <a:pt x="2" y="108"/>
                    <a:pt x="2" y="108"/>
                  </a:cubicBezTo>
                  <a:cubicBezTo>
                    <a:pt x="2" y="109"/>
                    <a:pt x="1" y="109"/>
                    <a:pt x="1" y="110"/>
                  </a:cubicBezTo>
                  <a:cubicBezTo>
                    <a:pt x="0" y="111"/>
                    <a:pt x="0" y="111"/>
                    <a:pt x="0" y="112"/>
                  </a:cubicBezTo>
                  <a:cubicBezTo>
                    <a:pt x="0" y="120"/>
                    <a:pt x="0" y="120"/>
                    <a:pt x="0" y="120"/>
                  </a:cubicBezTo>
                  <a:cubicBezTo>
                    <a:pt x="0" y="122"/>
                    <a:pt x="1" y="123"/>
                    <a:pt x="1" y="124"/>
                  </a:cubicBezTo>
                  <a:cubicBezTo>
                    <a:pt x="2" y="124"/>
                    <a:pt x="3" y="125"/>
                    <a:pt x="5" y="125"/>
                  </a:cubicBezTo>
                  <a:cubicBezTo>
                    <a:pt x="335" y="125"/>
                    <a:pt x="335" y="125"/>
                    <a:pt x="335" y="125"/>
                  </a:cubicBezTo>
                  <a:cubicBezTo>
                    <a:pt x="337" y="125"/>
                    <a:pt x="338" y="124"/>
                    <a:pt x="339" y="124"/>
                  </a:cubicBezTo>
                  <a:cubicBezTo>
                    <a:pt x="339" y="123"/>
                    <a:pt x="340" y="122"/>
                    <a:pt x="340" y="120"/>
                  </a:cubicBezTo>
                  <a:cubicBezTo>
                    <a:pt x="340" y="112"/>
                    <a:pt x="340" y="112"/>
                    <a:pt x="340" y="112"/>
                  </a:cubicBezTo>
                  <a:cubicBezTo>
                    <a:pt x="340" y="111"/>
                    <a:pt x="340" y="111"/>
                    <a:pt x="339" y="110"/>
                  </a:cubicBezTo>
                  <a:cubicBezTo>
                    <a:pt x="339" y="109"/>
                    <a:pt x="338" y="109"/>
                    <a:pt x="338" y="108"/>
                  </a:cubicBezTo>
                  <a:lnTo>
                    <a:pt x="269" y="71"/>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 name="Freeform 123"/>
            <p:cNvSpPr>
              <a:spLocks noEditPoints="1"/>
            </p:cNvSpPr>
            <p:nvPr/>
          </p:nvSpPr>
          <p:spPr bwMode="auto">
            <a:xfrm>
              <a:off x="515" y="3088"/>
              <a:ext cx="665" cy="449"/>
            </a:xfrm>
            <a:custGeom>
              <a:avLst/>
              <a:gdLst>
                <a:gd name="T0" fmla="*/ 791 w 800"/>
                <a:gd name="T1" fmla="*/ 9 h 539"/>
                <a:gd name="T2" fmla="*/ 770 w 800"/>
                <a:gd name="T3" fmla="*/ 0 h 539"/>
                <a:gd name="T4" fmla="*/ 30 w 800"/>
                <a:gd name="T5" fmla="*/ 0 h 539"/>
                <a:gd name="T6" fmla="*/ 9 w 800"/>
                <a:gd name="T7" fmla="*/ 9 h 539"/>
                <a:gd name="T8" fmla="*/ 0 w 800"/>
                <a:gd name="T9" fmla="*/ 30 h 539"/>
                <a:gd name="T10" fmla="*/ 0 w 800"/>
                <a:gd name="T11" fmla="*/ 509 h 539"/>
                <a:gd name="T12" fmla="*/ 9 w 800"/>
                <a:gd name="T13" fmla="*/ 530 h 539"/>
                <a:gd name="T14" fmla="*/ 30 w 800"/>
                <a:gd name="T15" fmla="*/ 539 h 539"/>
                <a:gd name="T16" fmla="*/ 770 w 800"/>
                <a:gd name="T17" fmla="*/ 539 h 539"/>
                <a:gd name="T18" fmla="*/ 791 w 800"/>
                <a:gd name="T19" fmla="*/ 530 h 539"/>
                <a:gd name="T20" fmla="*/ 800 w 800"/>
                <a:gd name="T21" fmla="*/ 509 h 539"/>
                <a:gd name="T22" fmla="*/ 800 w 800"/>
                <a:gd name="T23" fmla="*/ 30 h 539"/>
                <a:gd name="T24" fmla="*/ 791 w 800"/>
                <a:gd name="T25" fmla="*/ 9 h 539"/>
                <a:gd name="T26" fmla="*/ 400 w 800"/>
                <a:gd name="T27" fmla="*/ 526 h 539"/>
                <a:gd name="T28" fmla="*/ 387 w 800"/>
                <a:gd name="T29" fmla="*/ 513 h 539"/>
                <a:gd name="T30" fmla="*/ 400 w 800"/>
                <a:gd name="T31" fmla="*/ 500 h 539"/>
                <a:gd name="T32" fmla="*/ 413 w 800"/>
                <a:gd name="T33" fmla="*/ 513 h 539"/>
                <a:gd name="T34" fmla="*/ 400 w 800"/>
                <a:gd name="T35" fmla="*/ 526 h 539"/>
                <a:gd name="T36" fmla="*/ 748 w 800"/>
                <a:gd name="T37" fmla="*/ 487 h 539"/>
                <a:gd name="T38" fmla="*/ 52 w 800"/>
                <a:gd name="T39" fmla="*/ 487 h 539"/>
                <a:gd name="T40" fmla="*/ 52 w 800"/>
                <a:gd name="T41" fmla="*/ 52 h 539"/>
                <a:gd name="T42" fmla="*/ 748 w 800"/>
                <a:gd name="T43" fmla="*/ 52 h 539"/>
                <a:gd name="T44" fmla="*/ 748 w 800"/>
                <a:gd name="T45" fmla="*/ 487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0" h="539">
                  <a:moveTo>
                    <a:pt x="791" y="9"/>
                  </a:moveTo>
                  <a:cubicBezTo>
                    <a:pt x="785" y="3"/>
                    <a:pt x="778" y="0"/>
                    <a:pt x="770" y="0"/>
                  </a:cubicBezTo>
                  <a:cubicBezTo>
                    <a:pt x="30" y="0"/>
                    <a:pt x="30" y="0"/>
                    <a:pt x="30" y="0"/>
                  </a:cubicBezTo>
                  <a:cubicBezTo>
                    <a:pt x="22" y="0"/>
                    <a:pt x="15" y="3"/>
                    <a:pt x="9" y="9"/>
                  </a:cubicBezTo>
                  <a:cubicBezTo>
                    <a:pt x="3" y="15"/>
                    <a:pt x="0" y="23"/>
                    <a:pt x="0" y="30"/>
                  </a:cubicBezTo>
                  <a:cubicBezTo>
                    <a:pt x="0" y="509"/>
                    <a:pt x="0" y="509"/>
                    <a:pt x="0" y="509"/>
                  </a:cubicBezTo>
                  <a:cubicBezTo>
                    <a:pt x="0" y="517"/>
                    <a:pt x="3" y="525"/>
                    <a:pt x="9" y="530"/>
                  </a:cubicBezTo>
                  <a:cubicBezTo>
                    <a:pt x="15" y="536"/>
                    <a:pt x="22" y="539"/>
                    <a:pt x="30" y="539"/>
                  </a:cubicBezTo>
                  <a:cubicBezTo>
                    <a:pt x="770" y="539"/>
                    <a:pt x="770" y="539"/>
                    <a:pt x="770" y="539"/>
                  </a:cubicBezTo>
                  <a:cubicBezTo>
                    <a:pt x="778" y="539"/>
                    <a:pt x="785" y="536"/>
                    <a:pt x="791" y="530"/>
                  </a:cubicBezTo>
                  <a:cubicBezTo>
                    <a:pt x="797" y="525"/>
                    <a:pt x="800" y="517"/>
                    <a:pt x="800" y="509"/>
                  </a:cubicBezTo>
                  <a:cubicBezTo>
                    <a:pt x="800" y="30"/>
                    <a:pt x="800" y="30"/>
                    <a:pt x="800" y="30"/>
                  </a:cubicBezTo>
                  <a:cubicBezTo>
                    <a:pt x="800" y="23"/>
                    <a:pt x="797" y="15"/>
                    <a:pt x="791" y="9"/>
                  </a:cubicBezTo>
                  <a:close/>
                  <a:moveTo>
                    <a:pt x="400" y="526"/>
                  </a:moveTo>
                  <a:cubicBezTo>
                    <a:pt x="393" y="526"/>
                    <a:pt x="387" y="521"/>
                    <a:pt x="387" y="513"/>
                  </a:cubicBezTo>
                  <a:cubicBezTo>
                    <a:pt x="387" y="506"/>
                    <a:pt x="393" y="500"/>
                    <a:pt x="400" y="500"/>
                  </a:cubicBezTo>
                  <a:cubicBezTo>
                    <a:pt x="407" y="500"/>
                    <a:pt x="413" y="506"/>
                    <a:pt x="413" y="513"/>
                  </a:cubicBezTo>
                  <a:cubicBezTo>
                    <a:pt x="413" y="521"/>
                    <a:pt x="407" y="526"/>
                    <a:pt x="400" y="526"/>
                  </a:cubicBezTo>
                  <a:close/>
                  <a:moveTo>
                    <a:pt x="748" y="487"/>
                  </a:moveTo>
                  <a:cubicBezTo>
                    <a:pt x="52" y="487"/>
                    <a:pt x="52" y="487"/>
                    <a:pt x="52" y="487"/>
                  </a:cubicBezTo>
                  <a:cubicBezTo>
                    <a:pt x="52" y="52"/>
                    <a:pt x="52" y="52"/>
                    <a:pt x="52" y="52"/>
                  </a:cubicBezTo>
                  <a:cubicBezTo>
                    <a:pt x="748" y="52"/>
                    <a:pt x="748" y="52"/>
                    <a:pt x="748" y="52"/>
                  </a:cubicBezTo>
                  <a:lnTo>
                    <a:pt x="748" y="48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 name="Freeform 124"/>
            <p:cNvSpPr/>
            <p:nvPr/>
          </p:nvSpPr>
          <p:spPr bwMode="auto">
            <a:xfrm>
              <a:off x="646" y="3459"/>
              <a:ext cx="56" cy="9"/>
            </a:xfrm>
            <a:custGeom>
              <a:avLst/>
              <a:gdLst>
                <a:gd name="T0" fmla="*/ 6 w 67"/>
                <a:gd name="T1" fmla="*/ 0 h 11"/>
                <a:gd name="T2" fmla="*/ 2 w 67"/>
                <a:gd name="T3" fmla="*/ 2 h 11"/>
                <a:gd name="T4" fmla="*/ 0 w 67"/>
                <a:gd name="T5" fmla="*/ 6 h 11"/>
                <a:gd name="T6" fmla="*/ 0 w 67"/>
                <a:gd name="T7" fmla="*/ 11 h 11"/>
                <a:gd name="T8" fmla="*/ 67 w 67"/>
                <a:gd name="T9" fmla="*/ 11 h 11"/>
                <a:gd name="T10" fmla="*/ 67 w 67"/>
                <a:gd name="T11" fmla="*/ 6 h 11"/>
                <a:gd name="T12" fmla="*/ 65 w 67"/>
                <a:gd name="T13" fmla="*/ 2 h 11"/>
                <a:gd name="T14" fmla="*/ 61 w 67"/>
                <a:gd name="T15" fmla="*/ 0 h 11"/>
                <a:gd name="T16" fmla="*/ 6 w 6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1">
                  <a:moveTo>
                    <a:pt x="6" y="0"/>
                  </a:moveTo>
                  <a:cubicBezTo>
                    <a:pt x="4" y="0"/>
                    <a:pt x="3" y="1"/>
                    <a:pt x="2" y="2"/>
                  </a:cubicBezTo>
                  <a:cubicBezTo>
                    <a:pt x="0" y="3"/>
                    <a:pt x="0" y="5"/>
                    <a:pt x="0" y="6"/>
                  </a:cubicBezTo>
                  <a:cubicBezTo>
                    <a:pt x="0" y="11"/>
                    <a:pt x="0" y="11"/>
                    <a:pt x="0" y="11"/>
                  </a:cubicBezTo>
                  <a:cubicBezTo>
                    <a:pt x="67" y="11"/>
                    <a:pt x="67" y="11"/>
                    <a:pt x="67" y="11"/>
                  </a:cubicBezTo>
                  <a:cubicBezTo>
                    <a:pt x="67" y="6"/>
                    <a:pt x="67" y="6"/>
                    <a:pt x="67" y="6"/>
                  </a:cubicBezTo>
                  <a:cubicBezTo>
                    <a:pt x="67" y="5"/>
                    <a:pt x="66" y="3"/>
                    <a:pt x="65" y="2"/>
                  </a:cubicBezTo>
                  <a:cubicBezTo>
                    <a:pt x="64" y="1"/>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 name="Freeform 125"/>
            <p:cNvSpPr/>
            <p:nvPr/>
          </p:nvSpPr>
          <p:spPr bwMode="auto">
            <a:xfrm>
              <a:off x="715" y="3395"/>
              <a:ext cx="55" cy="73"/>
            </a:xfrm>
            <a:custGeom>
              <a:avLst/>
              <a:gdLst>
                <a:gd name="T0" fmla="*/ 6 w 67"/>
                <a:gd name="T1" fmla="*/ 0 h 88"/>
                <a:gd name="T2" fmla="*/ 2 w 67"/>
                <a:gd name="T3" fmla="*/ 1 h 88"/>
                <a:gd name="T4" fmla="*/ 0 w 67"/>
                <a:gd name="T5" fmla="*/ 6 h 88"/>
                <a:gd name="T6" fmla="*/ 0 w 67"/>
                <a:gd name="T7" fmla="*/ 88 h 88"/>
                <a:gd name="T8" fmla="*/ 67 w 67"/>
                <a:gd name="T9" fmla="*/ 88 h 88"/>
                <a:gd name="T10" fmla="*/ 67 w 67"/>
                <a:gd name="T11" fmla="*/ 6 h 88"/>
                <a:gd name="T12" fmla="*/ 65 w 67"/>
                <a:gd name="T13" fmla="*/ 1 h 88"/>
                <a:gd name="T14" fmla="*/ 61 w 67"/>
                <a:gd name="T15" fmla="*/ 0 h 88"/>
                <a:gd name="T16" fmla="*/ 6 w 6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8">
                  <a:moveTo>
                    <a:pt x="6" y="0"/>
                  </a:moveTo>
                  <a:cubicBezTo>
                    <a:pt x="4" y="0"/>
                    <a:pt x="3" y="0"/>
                    <a:pt x="2" y="1"/>
                  </a:cubicBezTo>
                  <a:cubicBezTo>
                    <a:pt x="0" y="3"/>
                    <a:pt x="0" y="4"/>
                    <a:pt x="0" y="6"/>
                  </a:cubicBezTo>
                  <a:cubicBezTo>
                    <a:pt x="0" y="88"/>
                    <a:pt x="0" y="88"/>
                    <a:pt x="0" y="88"/>
                  </a:cubicBezTo>
                  <a:cubicBezTo>
                    <a:pt x="67" y="88"/>
                    <a:pt x="67" y="88"/>
                    <a:pt x="67" y="88"/>
                  </a:cubicBezTo>
                  <a:cubicBezTo>
                    <a:pt x="67" y="6"/>
                    <a:pt x="67" y="6"/>
                    <a:pt x="67" y="6"/>
                  </a:cubicBezTo>
                  <a:cubicBezTo>
                    <a:pt x="67" y="4"/>
                    <a:pt x="66" y="3"/>
                    <a:pt x="65" y="1"/>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 name="Freeform 126"/>
            <p:cNvSpPr/>
            <p:nvPr/>
          </p:nvSpPr>
          <p:spPr bwMode="auto">
            <a:xfrm>
              <a:off x="783" y="3368"/>
              <a:ext cx="55" cy="100"/>
            </a:xfrm>
            <a:custGeom>
              <a:avLst/>
              <a:gdLst>
                <a:gd name="T0" fmla="*/ 6 w 67"/>
                <a:gd name="T1" fmla="*/ 0 h 120"/>
                <a:gd name="T2" fmla="*/ 2 w 67"/>
                <a:gd name="T3" fmla="*/ 2 h 120"/>
                <a:gd name="T4" fmla="*/ 0 w 67"/>
                <a:gd name="T5" fmla="*/ 6 h 120"/>
                <a:gd name="T6" fmla="*/ 0 w 67"/>
                <a:gd name="T7" fmla="*/ 120 h 120"/>
                <a:gd name="T8" fmla="*/ 67 w 67"/>
                <a:gd name="T9" fmla="*/ 120 h 120"/>
                <a:gd name="T10" fmla="*/ 67 w 67"/>
                <a:gd name="T11" fmla="*/ 6 h 120"/>
                <a:gd name="T12" fmla="*/ 65 w 67"/>
                <a:gd name="T13" fmla="*/ 2 h 120"/>
                <a:gd name="T14" fmla="*/ 61 w 67"/>
                <a:gd name="T15" fmla="*/ 0 h 120"/>
                <a:gd name="T16" fmla="*/ 6 w 67"/>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0">
                  <a:moveTo>
                    <a:pt x="6" y="0"/>
                  </a:moveTo>
                  <a:cubicBezTo>
                    <a:pt x="4" y="0"/>
                    <a:pt x="3" y="0"/>
                    <a:pt x="2" y="2"/>
                  </a:cubicBezTo>
                  <a:cubicBezTo>
                    <a:pt x="0" y="3"/>
                    <a:pt x="0" y="4"/>
                    <a:pt x="0" y="6"/>
                  </a:cubicBezTo>
                  <a:cubicBezTo>
                    <a:pt x="0" y="120"/>
                    <a:pt x="0" y="120"/>
                    <a:pt x="0" y="120"/>
                  </a:cubicBezTo>
                  <a:cubicBezTo>
                    <a:pt x="67" y="120"/>
                    <a:pt x="67" y="120"/>
                    <a:pt x="67" y="120"/>
                  </a:cubicBezTo>
                  <a:cubicBezTo>
                    <a:pt x="67" y="6"/>
                    <a:pt x="67" y="6"/>
                    <a:pt x="67" y="6"/>
                  </a:cubicBezTo>
                  <a:cubicBezTo>
                    <a:pt x="67" y="4"/>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 name="Freeform 127"/>
            <p:cNvSpPr/>
            <p:nvPr/>
          </p:nvSpPr>
          <p:spPr bwMode="auto">
            <a:xfrm>
              <a:off x="851" y="3379"/>
              <a:ext cx="56" cy="89"/>
            </a:xfrm>
            <a:custGeom>
              <a:avLst/>
              <a:gdLst>
                <a:gd name="T0" fmla="*/ 6 w 67"/>
                <a:gd name="T1" fmla="*/ 0 h 107"/>
                <a:gd name="T2" fmla="*/ 2 w 67"/>
                <a:gd name="T3" fmla="*/ 2 h 107"/>
                <a:gd name="T4" fmla="*/ 0 w 67"/>
                <a:gd name="T5" fmla="*/ 6 h 107"/>
                <a:gd name="T6" fmla="*/ 0 w 67"/>
                <a:gd name="T7" fmla="*/ 107 h 107"/>
                <a:gd name="T8" fmla="*/ 67 w 67"/>
                <a:gd name="T9" fmla="*/ 107 h 107"/>
                <a:gd name="T10" fmla="*/ 67 w 67"/>
                <a:gd name="T11" fmla="*/ 6 h 107"/>
                <a:gd name="T12" fmla="*/ 65 w 67"/>
                <a:gd name="T13" fmla="*/ 2 h 107"/>
                <a:gd name="T14" fmla="*/ 61 w 67"/>
                <a:gd name="T15" fmla="*/ 0 h 107"/>
                <a:gd name="T16" fmla="*/ 6 w 67"/>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07">
                  <a:moveTo>
                    <a:pt x="6" y="0"/>
                  </a:moveTo>
                  <a:cubicBezTo>
                    <a:pt x="5" y="0"/>
                    <a:pt x="3" y="0"/>
                    <a:pt x="2" y="2"/>
                  </a:cubicBezTo>
                  <a:cubicBezTo>
                    <a:pt x="0" y="3"/>
                    <a:pt x="0" y="5"/>
                    <a:pt x="0" y="6"/>
                  </a:cubicBezTo>
                  <a:cubicBezTo>
                    <a:pt x="0" y="107"/>
                    <a:pt x="0" y="107"/>
                    <a:pt x="0" y="107"/>
                  </a:cubicBezTo>
                  <a:cubicBezTo>
                    <a:pt x="67" y="107"/>
                    <a:pt x="67" y="107"/>
                    <a:pt x="67" y="107"/>
                  </a:cubicBezTo>
                  <a:cubicBezTo>
                    <a:pt x="67" y="6"/>
                    <a:pt x="67" y="6"/>
                    <a:pt x="67" y="6"/>
                  </a:cubicBezTo>
                  <a:cubicBezTo>
                    <a:pt x="67" y="5"/>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 name="Freeform 128"/>
            <p:cNvSpPr/>
            <p:nvPr/>
          </p:nvSpPr>
          <p:spPr bwMode="auto">
            <a:xfrm>
              <a:off x="919" y="3337"/>
              <a:ext cx="56" cy="131"/>
            </a:xfrm>
            <a:custGeom>
              <a:avLst/>
              <a:gdLst>
                <a:gd name="T0" fmla="*/ 6 w 67"/>
                <a:gd name="T1" fmla="*/ 0 h 158"/>
                <a:gd name="T2" fmla="*/ 2 w 67"/>
                <a:gd name="T3" fmla="*/ 1 h 158"/>
                <a:gd name="T4" fmla="*/ 0 w 67"/>
                <a:gd name="T5" fmla="*/ 6 h 158"/>
                <a:gd name="T6" fmla="*/ 0 w 67"/>
                <a:gd name="T7" fmla="*/ 158 h 158"/>
                <a:gd name="T8" fmla="*/ 67 w 67"/>
                <a:gd name="T9" fmla="*/ 158 h 158"/>
                <a:gd name="T10" fmla="*/ 67 w 67"/>
                <a:gd name="T11" fmla="*/ 6 h 158"/>
                <a:gd name="T12" fmla="*/ 65 w 67"/>
                <a:gd name="T13" fmla="*/ 1 h 158"/>
                <a:gd name="T14" fmla="*/ 61 w 67"/>
                <a:gd name="T15" fmla="*/ 0 h 158"/>
                <a:gd name="T16" fmla="*/ 6 w 67"/>
                <a:gd name="T1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58">
                  <a:moveTo>
                    <a:pt x="6" y="0"/>
                  </a:moveTo>
                  <a:cubicBezTo>
                    <a:pt x="5" y="0"/>
                    <a:pt x="3" y="0"/>
                    <a:pt x="2" y="1"/>
                  </a:cubicBezTo>
                  <a:cubicBezTo>
                    <a:pt x="0" y="3"/>
                    <a:pt x="0" y="4"/>
                    <a:pt x="0" y="6"/>
                  </a:cubicBezTo>
                  <a:cubicBezTo>
                    <a:pt x="0" y="158"/>
                    <a:pt x="0" y="158"/>
                    <a:pt x="0" y="158"/>
                  </a:cubicBezTo>
                  <a:cubicBezTo>
                    <a:pt x="67" y="158"/>
                    <a:pt x="67" y="158"/>
                    <a:pt x="67" y="158"/>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 name="Freeform 129"/>
            <p:cNvSpPr/>
            <p:nvPr/>
          </p:nvSpPr>
          <p:spPr bwMode="auto">
            <a:xfrm>
              <a:off x="987" y="3284"/>
              <a:ext cx="56" cy="184"/>
            </a:xfrm>
            <a:custGeom>
              <a:avLst/>
              <a:gdLst>
                <a:gd name="T0" fmla="*/ 6 w 67"/>
                <a:gd name="T1" fmla="*/ 0 h 222"/>
                <a:gd name="T2" fmla="*/ 2 w 67"/>
                <a:gd name="T3" fmla="*/ 1 h 222"/>
                <a:gd name="T4" fmla="*/ 0 w 67"/>
                <a:gd name="T5" fmla="*/ 6 h 222"/>
                <a:gd name="T6" fmla="*/ 0 w 67"/>
                <a:gd name="T7" fmla="*/ 222 h 222"/>
                <a:gd name="T8" fmla="*/ 67 w 67"/>
                <a:gd name="T9" fmla="*/ 222 h 222"/>
                <a:gd name="T10" fmla="*/ 67 w 67"/>
                <a:gd name="T11" fmla="*/ 6 h 222"/>
                <a:gd name="T12" fmla="*/ 65 w 67"/>
                <a:gd name="T13" fmla="*/ 1 h 222"/>
                <a:gd name="T14" fmla="*/ 61 w 67"/>
                <a:gd name="T15" fmla="*/ 0 h 222"/>
                <a:gd name="T16" fmla="*/ 6 w 67"/>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22">
                  <a:moveTo>
                    <a:pt x="6" y="0"/>
                  </a:moveTo>
                  <a:cubicBezTo>
                    <a:pt x="5" y="0"/>
                    <a:pt x="3" y="0"/>
                    <a:pt x="2" y="1"/>
                  </a:cubicBezTo>
                  <a:cubicBezTo>
                    <a:pt x="1" y="3"/>
                    <a:pt x="0" y="4"/>
                    <a:pt x="0" y="6"/>
                  </a:cubicBezTo>
                  <a:cubicBezTo>
                    <a:pt x="0" y="222"/>
                    <a:pt x="0" y="222"/>
                    <a:pt x="0" y="222"/>
                  </a:cubicBezTo>
                  <a:cubicBezTo>
                    <a:pt x="67" y="222"/>
                    <a:pt x="67" y="222"/>
                    <a:pt x="67" y="222"/>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 name="Freeform 130"/>
            <p:cNvSpPr/>
            <p:nvPr/>
          </p:nvSpPr>
          <p:spPr bwMode="auto">
            <a:xfrm>
              <a:off x="610" y="3178"/>
              <a:ext cx="475" cy="289"/>
            </a:xfrm>
            <a:custGeom>
              <a:avLst/>
              <a:gdLst>
                <a:gd name="T0" fmla="*/ 572 w 572"/>
                <a:gd name="T1" fmla="*/ 7 h 347"/>
                <a:gd name="T2" fmla="*/ 571 w 572"/>
                <a:gd name="T3" fmla="*/ 2 h 347"/>
                <a:gd name="T4" fmla="*/ 567 w 572"/>
                <a:gd name="T5" fmla="*/ 1 h 347"/>
                <a:gd name="T6" fmla="*/ 500 w 572"/>
                <a:gd name="T7" fmla="*/ 20 h 347"/>
                <a:gd name="T8" fmla="*/ 497 w 572"/>
                <a:gd name="T9" fmla="*/ 23 h 347"/>
                <a:gd name="T10" fmla="*/ 498 w 572"/>
                <a:gd name="T11" fmla="*/ 27 h 347"/>
                <a:gd name="T12" fmla="*/ 506 w 572"/>
                <a:gd name="T13" fmla="*/ 37 h 347"/>
                <a:gd name="T14" fmla="*/ 302 w 572"/>
                <a:gd name="T15" fmla="*/ 196 h 347"/>
                <a:gd name="T16" fmla="*/ 190 w 572"/>
                <a:gd name="T17" fmla="*/ 148 h 347"/>
                <a:gd name="T18" fmla="*/ 2 w 572"/>
                <a:gd name="T19" fmla="*/ 327 h 347"/>
                <a:gd name="T20" fmla="*/ 0 w 572"/>
                <a:gd name="T21" fmla="*/ 331 h 347"/>
                <a:gd name="T22" fmla="*/ 2 w 572"/>
                <a:gd name="T23" fmla="*/ 336 h 347"/>
                <a:gd name="T24" fmla="*/ 10 w 572"/>
                <a:gd name="T25" fmla="*/ 345 h 347"/>
                <a:gd name="T26" fmla="*/ 15 w 572"/>
                <a:gd name="T27" fmla="*/ 347 h 347"/>
                <a:gd name="T28" fmla="*/ 19 w 572"/>
                <a:gd name="T29" fmla="*/ 345 h 347"/>
                <a:gd name="T30" fmla="*/ 195 w 572"/>
                <a:gd name="T31" fmla="*/ 178 h 347"/>
                <a:gd name="T32" fmla="*/ 306 w 572"/>
                <a:gd name="T33" fmla="*/ 225 h 347"/>
                <a:gd name="T34" fmla="*/ 521 w 572"/>
                <a:gd name="T35" fmla="*/ 57 h 347"/>
                <a:gd name="T36" fmla="*/ 529 w 572"/>
                <a:gd name="T37" fmla="*/ 68 h 347"/>
                <a:gd name="T38" fmla="*/ 533 w 572"/>
                <a:gd name="T39" fmla="*/ 69 h 347"/>
                <a:gd name="T40" fmla="*/ 536 w 572"/>
                <a:gd name="T41" fmla="*/ 67 h 347"/>
                <a:gd name="T42" fmla="*/ 572 w 572"/>
                <a:gd name="T43" fmla="*/ 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2" h="347">
                  <a:moveTo>
                    <a:pt x="572" y="7"/>
                  </a:moveTo>
                  <a:cubicBezTo>
                    <a:pt x="572" y="5"/>
                    <a:pt x="572" y="4"/>
                    <a:pt x="571" y="2"/>
                  </a:cubicBezTo>
                  <a:cubicBezTo>
                    <a:pt x="570" y="1"/>
                    <a:pt x="568" y="0"/>
                    <a:pt x="567" y="1"/>
                  </a:cubicBezTo>
                  <a:cubicBezTo>
                    <a:pt x="500" y="20"/>
                    <a:pt x="500" y="20"/>
                    <a:pt x="500" y="20"/>
                  </a:cubicBezTo>
                  <a:cubicBezTo>
                    <a:pt x="498" y="21"/>
                    <a:pt x="497" y="22"/>
                    <a:pt x="497" y="23"/>
                  </a:cubicBezTo>
                  <a:cubicBezTo>
                    <a:pt x="496" y="25"/>
                    <a:pt x="497" y="26"/>
                    <a:pt x="498" y="27"/>
                  </a:cubicBezTo>
                  <a:cubicBezTo>
                    <a:pt x="506" y="37"/>
                    <a:pt x="506" y="37"/>
                    <a:pt x="506" y="37"/>
                  </a:cubicBezTo>
                  <a:cubicBezTo>
                    <a:pt x="302" y="196"/>
                    <a:pt x="302" y="196"/>
                    <a:pt x="302" y="196"/>
                  </a:cubicBezTo>
                  <a:cubicBezTo>
                    <a:pt x="190" y="148"/>
                    <a:pt x="190" y="148"/>
                    <a:pt x="190" y="148"/>
                  </a:cubicBezTo>
                  <a:cubicBezTo>
                    <a:pt x="2" y="327"/>
                    <a:pt x="2" y="327"/>
                    <a:pt x="2" y="327"/>
                  </a:cubicBezTo>
                  <a:cubicBezTo>
                    <a:pt x="1" y="328"/>
                    <a:pt x="0" y="329"/>
                    <a:pt x="0" y="331"/>
                  </a:cubicBezTo>
                  <a:cubicBezTo>
                    <a:pt x="0" y="333"/>
                    <a:pt x="0" y="334"/>
                    <a:pt x="2" y="336"/>
                  </a:cubicBezTo>
                  <a:cubicBezTo>
                    <a:pt x="10" y="345"/>
                    <a:pt x="10" y="345"/>
                    <a:pt x="10" y="345"/>
                  </a:cubicBezTo>
                  <a:cubicBezTo>
                    <a:pt x="11" y="346"/>
                    <a:pt x="13" y="347"/>
                    <a:pt x="15" y="347"/>
                  </a:cubicBezTo>
                  <a:cubicBezTo>
                    <a:pt x="16" y="347"/>
                    <a:pt x="18" y="346"/>
                    <a:pt x="19" y="345"/>
                  </a:cubicBezTo>
                  <a:cubicBezTo>
                    <a:pt x="195" y="178"/>
                    <a:pt x="195" y="178"/>
                    <a:pt x="195" y="178"/>
                  </a:cubicBezTo>
                  <a:cubicBezTo>
                    <a:pt x="306" y="225"/>
                    <a:pt x="306" y="225"/>
                    <a:pt x="306" y="225"/>
                  </a:cubicBezTo>
                  <a:cubicBezTo>
                    <a:pt x="521" y="57"/>
                    <a:pt x="521" y="57"/>
                    <a:pt x="521" y="57"/>
                  </a:cubicBezTo>
                  <a:cubicBezTo>
                    <a:pt x="529" y="68"/>
                    <a:pt x="529" y="68"/>
                    <a:pt x="529" y="68"/>
                  </a:cubicBezTo>
                  <a:cubicBezTo>
                    <a:pt x="530" y="69"/>
                    <a:pt x="531" y="69"/>
                    <a:pt x="533" y="69"/>
                  </a:cubicBezTo>
                  <a:cubicBezTo>
                    <a:pt x="534" y="69"/>
                    <a:pt x="535" y="68"/>
                    <a:pt x="536" y="67"/>
                  </a:cubicBezTo>
                  <a:lnTo>
                    <a:pt x="572" y="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50" name="矩形 49"/>
          <p:cNvSpPr/>
          <p:nvPr/>
        </p:nvSpPr>
        <p:spPr>
          <a:xfrm>
            <a:off x="5232918" y="3652113"/>
            <a:ext cx="1706880" cy="460375"/>
          </a:xfrm>
          <a:prstGeom prst="rect">
            <a:avLst/>
          </a:prstGeom>
        </p:spPr>
        <p:txBody>
          <a:bodyPr wrap="none">
            <a:spAutoFit/>
          </a:bodyPr>
          <a:lstStyle/>
          <a:p>
            <a:pPr algn="ctr"/>
            <a:r>
              <a:rPr lang="zh-CN" altLang="en-US" sz="2400" b="1" dirty="0">
                <a:solidFill>
                  <a:schemeClr val="bg1"/>
                </a:solidFill>
              </a:rPr>
              <a:t>可行性分析</a:t>
            </a:r>
          </a:p>
        </p:txBody>
      </p:sp>
      <p:sp>
        <p:nvSpPr>
          <p:cNvPr id="52" name="矩形 51"/>
          <p:cNvSpPr/>
          <p:nvPr/>
        </p:nvSpPr>
        <p:spPr>
          <a:xfrm>
            <a:off x="8598007" y="3652113"/>
            <a:ext cx="2031325" cy="461665"/>
          </a:xfrm>
          <a:prstGeom prst="rect">
            <a:avLst/>
          </a:prstGeom>
        </p:spPr>
        <p:txBody>
          <a:bodyPr wrap="none">
            <a:spAutoFit/>
          </a:bodyPr>
          <a:lstStyle/>
          <a:p>
            <a:pPr algn="ctr"/>
            <a:r>
              <a:rPr lang="zh-CN" altLang="en-US" sz="2400" b="1" dirty="0" smtClean="0">
                <a:solidFill>
                  <a:schemeClr val="bg1"/>
                </a:solidFill>
              </a:rPr>
              <a:t>系统流程分析</a:t>
            </a:r>
            <a:endParaRPr lang="zh-CN" altLang="en-US" sz="2400" b="1" dirty="0">
              <a:solidFill>
                <a:schemeClr val="bg1"/>
              </a:solidFill>
            </a:endParaRPr>
          </a:p>
        </p:txBody>
      </p:sp>
      <p:sp>
        <p:nvSpPr>
          <p:cNvPr id="54" name="矩形 53"/>
          <p:cNvSpPr/>
          <p:nvPr/>
        </p:nvSpPr>
        <p:spPr>
          <a:xfrm>
            <a:off x="1434481" y="3652113"/>
            <a:ext cx="2621280" cy="460375"/>
          </a:xfrm>
          <a:prstGeom prst="rect">
            <a:avLst/>
          </a:prstGeom>
        </p:spPr>
        <p:txBody>
          <a:bodyPr wrap="none">
            <a:spAutoFit/>
          </a:bodyPr>
          <a:lstStyle/>
          <a:p>
            <a:pPr algn="ctr"/>
            <a:r>
              <a:rPr lang="zh-CN" altLang="en-US" sz="2400" b="1" dirty="0" smtClean="0">
                <a:solidFill>
                  <a:schemeClr val="bg1"/>
                </a:solidFill>
              </a:rPr>
              <a:t>系统功能需求分析</a:t>
            </a:r>
            <a:endParaRPr lang="zh-CN" altLang="en-US" sz="2400" b="1" dirty="0">
              <a:solidFill>
                <a:schemeClr val="bg1"/>
              </a:solidFill>
            </a:endParaRP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系统结构图</a:t>
            </a:r>
            <a:endParaRPr lang="zh-CN" alt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6082" name="Rectangle 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46083" name="Rectangle 3"/>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Object 2"/>
          <p:cNvGraphicFramePr>
            <a:graphicFrameLocks/>
          </p:cNvGraphicFramePr>
          <p:nvPr/>
        </p:nvGraphicFramePr>
        <p:xfrm>
          <a:off x="2807368" y="802105"/>
          <a:ext cx="6587290" cy="5629275"/>
        </p:xfrm>
        <a:graphic>
          <a:graphicData uri="http://schemas.openxmlformats.org/presentationml/2006/ole">
            <p:oleObj spid="_x0000_s46082" name="Visio" r:id="rId4" imgW="10506207" imgH="6267393" progId="Visio.Drawing.15">
              <p:embed/>
            </p:oleObj>
          </a:graphicData>
        </a:graphic>
      </p:graphicFrame>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系统首页</a:t>
            </a:r>
            <a:endParaRPr lang="zh-CN" alt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65" name="图片 59"/>
          <p:cNvPicPr>
            <a:picLocks noChangeAspect="1"/>
          </p:cNvPicPr>
          <p:nvPr>
            <p:custDataLst>
              <p:tags r:id="rId1"/>
            </p:custDataLst>
          </p:nvPr>
        </p:nvPicPr>
        <p:blipFill>
          <a:blip r:embed="rId4"/>
          <a:stretch>
            <a:fillRect/>
          </a:stretch>
        </p:blipFill>
        <p:spPr>
          <a:xfrm>
            <a:off x="509270" y="716915"/>
            <a:ext cx="11160760" cy="5347335"/>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管理员主界面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71" name="图片 65"/>
          <p:cNvPicPr>
            <a:picLocks noChangeAspect="1"/>
          </p:cNvPicPr>
          <p:nvPr>
            <p:custDataLst>
              <p:tags r:id="rId1"/>
            </p:custDataLst>
          </p:nvPr>
        </p:nvPicPr>
        <p:blipFill>
          <a:blip r:embed="rId4"/>
          <a:stretch>
            <a:fillRect/>
          </a:stretch>
        </p:blipFill>
        <p:spPr>
          <a:xfrm>
            <a:off x="414020" y="866775"/>
            <a:ext cx="11408410" cy="5374005"/>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6358"/>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教师管理界面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73" name="图片 67"/>
          <p:cNvPicPr>
            <a:picLocks noChangeAspect="1"/>
          </p:cNvPicPr>
          <p:nvPr>
            <p:custDataLst>
              <p:tags r:id="rId1"/>
            </p:custDataLst>
          </p:nvPr>
        </p:nvPicPr>
        <p:blipFill>
          <a:blip r:embed="rId4"/>
          <a:stretch>
            <a:fillRect/>
          </a:stretch>
        </p:blipFill>
        <p:spPr>
          <a:xfrm>
            <a:off x="311150" y="907415"/>
            <a:ext cx="11416030" cy="5274310"/>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6358"/>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宿管管理界面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74" name="图片 68"/>
          <p:cNvPicPr>
            <a:picLocks noChangeAspect="1"/>
          </p:cNvPicPr>
          <p:nvPr>
            <p:custDataLst>
              <p:tags r:id="rId1"/>
            </p:custDataLst>
          </p:nvPr>
        </p:nvPicPr>
        <p:blipFill>
          <a:blip r:embed="rId4"/>
          <a:stretch>
            <a:fillRect/>
          </a:stretch>
        </p:blipFill>
        <p:spPr>
          <a:xfrm>
            <a:off x="353695" y="922020"/>
            <a:ext cx="11407775" cy="5280025"/>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报修订单管理界面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3" name="图片 87"/>
          <p:cNvPicPr>
            <a:picLocks noChangeAspect="1"/>
          </p:cNvPicPr>
          <p:nvPr>
            <p:custDataLst>
              <p:tags r:id="rId1"/>
            </p:custDataLst>
          </p:nvPr>
        </p:nvPicPr>
        <p:blipFill>
          <a:blip r:embed="rId4"/>
          <a:stretch>
            <a:fillRect/>
          </a:stretch>
        </p:blipFill>
        <p:spPr>
          <a:xfrm>
            <a:off x="314325" y="919480"/>
            <a:ext cx="11355070" cy="5293360"/>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宿管主界面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77" name="图片 71"/>
          <p:cNvPicPr>
            <a:picLocks noChangeAspect="1"/>
          </p:cNvPicPr>
          <p:nvPr>
            <p:custDataLst>
              <p:tags r:id="rId1"/>
            </p:custDataLst>
          </p:nvPr>
        </p:nvPicPr>
        <p:blipFill>
          <a:blip r:embed="rId4"/>
          <a:stretch>
            <a:fillRect/>
          </a:stretch>
        </p:blipFill>
        <p:spPr>
          <a:xfrm>
            <a:off x="440690" y="956310"/>
            <a:ext cx="11256645" cy="5290820"/>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学生主界面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68" name="图片 62"/>
          <p:cNvPicPr>
            <a:picLocks noChangeAspect="1"/>
          </p:cNvPicPr>
          <p:nvPr>
            <p:custDataLst>
              <p:tags r:id="rId1"/>
            </p:custDataLst>
          </p:nvPr>
        </p:nvPicPr>
        <p:blipFill>
          <a:blip r:embed="rId4"/>
          <a:stretch>
            <a:fillRect/>
          </a:stretch>
        </p:blipFill>
        <p:spPr>
          <a:xfrm>
            <a:off x="317500" y="849630"/>
            <a:ext cx="11365865" cy="5347335"/>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教师主界面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70" name="图片 64"/>
          <p:cNvPicPr>
            <a:picLocks noChangeAspect="1"/>
          </p:cNvPicPr>
          <p:nvPr>
            <p:custDataLst>
              <p:tags r:id="rId1"/>
            </p:custDataLst>
          </p:nvPr>
        </p:nvPicPr>
        <p:blipFill>
          <a:blip r:embed="rId4"/>
          <a:stretch>
            <a:fillRect/>
          </a:stretch>
        </p:blipFill>
        <p:spPr>
          <a:xfrm>
            <a:off x="337820" y="929005"/>
            <a:ext cx="11548745" cy="5318125"/>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3" name="矩形 2"/>
          <p:cNvSpPr/>
          <p:nvPr/>
        </p:nvSpPr>
        <p:spPr>
          <a:xfrm>
            <a:off x="6858000" y="147320"/>
            <a:ext cx="5158106" cy="4675403"/>
          </a:xfrm>
          <a:prstGeom prst="rect">
            <a:avLst/>
          </a:prstGeom>
          <a:noFill/>
          <a:ln>
            <a:noFill/>
          </a:ln>
          <a:effectLst>
            <a:outerShdw blurRad="165100" sx="101000" sy="1010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400" dirty="0" smtClean="0">
                <a:solidFill>
                  <a:schemeClr val="tx1"/>
                </a:solidFill>
              </a:rPr>
              <a:t>快速发展的社会中，人们的生活水平都在提高，生活节奏也在逐渐加快。为了节省时间和提高工作效率，越来越多的人选择利用互联网进行线上打理各种事务，通过线上管理智慧学生校舍系统也就相继涌现。与此同时，人们开始接受方便的生活方式。他们不仅希望页面简单大方，还希望操作方便，可以快速锁定他们需要的智慧学生校舍系统管理方式。基于这种情况，我们需要这样一个界面简单大方、功能齐全的系统来解决用户问题，满足用户需求。</a:t>
            </a:r>
          </a:p>
          <a:p>
            <a:r>
              <a:rPr lang="zh-CN" altLang="en-US" sz="1400" dirty="0" smtClean="0">
                <a:solidFill>
                  <a:schemeClr val="tx1"/>
                </a:solidFill>
              </a:rPr>
              <a:t>课题主要分为六大模块：即管理员模块、学生模块、教师模块、宿管模块、外来人员模块和维修人员模块，主要功能包括：个人信息修改、学生管理、教师管理、宿管管理、外来人员管理、维修人员管理、学生信息管理、学生签到管理、学生物品管理、口令码管理、学生进出宿舍管理、教师进出宿舍管理、申请信息管理、导员确认管理、宿舍物品管理、公告物品管理、预约使用管理、取消预约管理、水电信息管理、宿舍卫生管理、晚归未归登记管理、失物招领管理、寻物启事管理、违纪登记管理、环境信息管理、通知公告管理、学生报修管理、报修接单管理、报修订单管理、学生评价管理、排行榜管理、交流论坛、留言板管理、系统管理等；</a:t>
            </a:r>
          </a:p>
        </p:txBody>
      </p:sp>
      <p:sp>
        <p:nvSpPr>
          <p:cNvPr id="5" name="矩形 4"/>
          <p:cNvSpPr/>
          <p:nvPr/>
        </p:nvSpPr>
        <p:spPr>
          <a:xfrm>
            <a:off x="4308475" y="5496560"/>
            <a:ext cx="4294505" cy="1106805"/>
          </a:xfrm>
          <a:prstGeom prst="rect">
            <a:avLst/>
          </a:prstGeom>
        </p:spPr>
        <p:txBody>
          <a:bodyPr wrap="square">
            <a:spAutoFit/>
          </a:bodyPr>
          <a:lstStyle/>
          <a:p>
            <a:r>
              <a:rPr lang="zh-CN" altLang="en-US" sz="6600" b="1" dirty="0"/>
              <a:t>摘     要</a:t>
            </a:r>
          </a:p>
        </p:txBody>
      </p:sp>
    </p:spTree>
  </p:cSld>
  <p:clrMapOvr>
    <a:masterClrMapping/>
  </p:clrMapOvr>
  <p:transition spd="med">
    <p:pull dir="d"/>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外来人员主界面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85" name="图片 79"/>
          <p:cNvPicPr>
            <a:picLocks noChangeAspect="1"/>
          </p:cNvPicPr>
          <p:nvPr>
            <p:custDataLst>
              <p:tags r:id="rId1"/>
            </p:custDataLst>
          </p:nvPr>
        </p:nvPicPr>
        <p:blipFill>
          <a:blip r:embed="rId4"/>
          <a:stretch>
            <a:fillRect/>
          </a:stretch>
        </p:blipFill>
        <p:spPr>
          <a:xfrm>
            <a:off x="342900" y="803275"/>
            <a:ext cx="11452860" cy="5328285"/>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维修人员主界面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0" name="图片 84"/>
          <p:cNvPicPr>
            <a:picLocks noChangeAspect="1"/>
          </p:cNvPicPr>
          <p:nvPr>
            <p:custDataLst>
              <p:tags r:id="rId1"/>
            </p:custDataLst>
          </p:nvPr>
        </p:nvPicPr>
        <p:blipFill>
          <a:blip r:embed="rId4"/>
          <a:stretch>
            <a:fillRect/>
          </a:stretch>
        </p:blipFill>
        <p:spPr>
          <a:xfrm>
            <a:off x="421640" y="984250"/>
            <a:ext cx="11333480" cy="5262880"/>
          </a:xfrm>
          <a:prstGeom prst="rect">
            <a:avLst/>
          </a:prstGeom>
          <a:noFill/>
          <a:ln>
            <a:noFill/>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4775"/>
          </a:xfrm>
          <a:prstGeom prst="rect">
            <a:avLst/>
          </a:prstGeom>
          <a:noFill/>
        </p:spPr>
        <p:txBody>
          <a:bodyPr wrap="square" rtlCol="0">
            <a:spAutoFit/>
          </a:bodyPr>
          <a:lstStyle/>
          <a:p>
            <a:pPr>
              <a:defRPr/>
            </a:pPr>
            <a:r>
              <a:rPr lang="zh-CN" altLang="en-US" sz="3200" kern="0" dirty="0" smtClean="0">
                <a:solidFill>
                  <a:schemeClr val="bg1"/>
                </a:solidFill>
                <a:latin typeface="黑体" panose="02010609060101010101" charset="-122"/>
                <a:ea typeface="黑体" panose="02010609060101010101" charset="-122"/>
              </a:rPr>
              <a:t>结  论</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0" name="文本框 99"/>
          <p:cNvSpPr txBox="1"/>
          <p:nvPr/>
        </p:nvSpPr>
        <p:spPr>
          <a:xfrm>
            <a:off x="257207" y="684076"/>
            <a:ext cx="11064240" cy="2306955"/>
          </a:xfrm>
          <a:prstGeom prst="rect">
            <a:avLst/>
          </a:prstGeom>
          <a:noFill/>
          <a:ln w="9525">
            <a:noFill/>
          </a:ln>
        </p:spPr>
        <p:txBody>
          <a:bodyPr wrap="square">
            <a:spAutoFit/>
          </a:bodyPr>
          <a:lstStyle/>
          <a:p>
            <a:r>
              <a:rPr dirty="0" smtClean="0">
                <a:latin typeface="微软雅黑" panose="020B0503020204020204" charset="-122"/>
                <a:ea typeface="微软雅黑" panose="020B0503020204020204" charset="-122"/>
                <a:cs typeface="微软雅黑" panose="020B0503020204020204" charset="-122"/>
              </a:rPr>
              <a:t>为了保证系统的稳定性，这次采用的是一个比较常用的JAVA语言开发。在学期末完成发展计划。本系统分为管理员、学生、教师、宿管、外来人员和维修人员六部分。这六个部分紧密相连，有着独特的关系。最终成为智慧学生校舍系统的设计与实现。</a:t>
            </a:r>
          </a:p>
          <a:p>
            <a:r>
              <a:rPr dirty="0" smtClean="0">
                <a:latin typeface="微软雅黑" panose="020B0503020204020204" charset="-122"/>
                <a:ea typeface="微软雅黑" panose="020B0503020204020204" charset="-122"/>
                <a:cs typeface="微软雅黑" panose="020B0503020204020204" charset="-122"/>
              </a:rPr>
              <a:t>在做需求分析，代码实现和功能测试的过程中遇到了很多自己解决不了的难题，比如，代码不明白，我查了CSDN，问了辅导老师，比如中英文不懂，我挨个去百度翻译查。这段时光虽然很苦很累，但也是我的精神最富有的一段时光。我真的理解先痛苦后幸福的含义。当我看到代码行和程序的雏形时，前面的痛苦仿佛一扫而光。通过这让我知道，无论发生什么，坚持最重要。有了这些经验，我将来会越来越好，在每一次实践中都会提高自己。</a:t>
            </a: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参考文献</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257810" y="711200"/>
            <a:ext cx="11520170" cy="6732270"/>
          </a:xfrm>
          <a:prstGeom prst="rect">
            <a:avLst/>
          </a:prstGeom>
        </p:spPr>
        <p:txBody>
          <a:bodyPr wrap="square">
            <a:noAutofit/>
          </a:bodyPr>
          <a:lstStyle/>
          <a:p>
            <a:pPr lvl="0" indent="0" algn="just">
              <a:lnSpc>
                <a:spcPts val="2000"/>
              </a:lnSpc>
              <a:spcAft>
                <a:spcPts val="0"/>
              </a:spcAft>
              <a:buFont typeface="Times New Roman" panose="02020603050405020304"/>
              <a:buNone/>
            </a:pPr>
            <a:r>
              <a:rPr lang="zh-CN" altLang="zh-CN" sz="1400" dirty="0">
                <a:latin typeface="+mn-ea"/>
                <a:cs typeface="+mn-ea"/>
              </a:rPr>
              <a:t>[1]王志辉.浅析计算机软件JAVA编程的特点及应用[J].软件,2020,41(01):266-269.</a:t>
            </a:r>
          </a:p>
          <a:p>
            <a:pPr lvl="0" indent="0" algn="just">
              <a:lnSpc>
                <a:spcPts val="2000"/>
              </a:lnSpc>
              <a:spcAft>
                <a:spcPts val="0"/>
              </a:spcAft>
              <a:buFont typeface="Times New Roman" panose="02020603050405020304"/>
              <a:buNone/>
            </a:pPr>
            <a:r>
              <a:rPr lang="zh-CN" altLang="zh-CN" sz="1400" dirty="0">
                <a:latin typeface="+mn-ea"/>
                <a:cs typeface="+mn-ea"/>
              </a:rPr>
              <a:t>[2]高张,康小军.提高Tomcat服务器运行性能的研究[J].计算机与数字工程,2018(10):203-205.</a:t>
            </a:r>
          </a:p>
          <a:p>
            <a:pPr lvl="0" indent="0" algn="just">
              <a:lnSpc>
                <a:spcPts val="2000"/>
              </a:lnSpc>
              <a:spcAft>
                <a:spcPts val="0"/>
              </a:spcAft>
              <a:buFont typeface="Times New Roman" panose="02020603050405020304"/>
              <a:buNone/>
            </a:pPr>
            <a:r>
              <a:rPr lang="zh-CN" altLang="zh-CN" sz="1400" dirty="0">
                <a:latin typeface="+mn-ea"/>
                <a:cs typeface="+mn-ea"/>
              </a:rPr>
              <a:t>[3]杨群. 基于SSM的高校排课系统的研究与应用[D].苏州大学,2020(10):197-200.</a:t>
            </a:r>
          </a:p>
          <a:p>
            <a:pPr lvl="0" indent="0" algn="just">
              <a:lnSpc>
                <a:spcPts val="2000"/>
              </a:lnSpc>
              <a:spcAft>
                <a:spcPts val="0"/>
              </a:spcAft>
              <a:buFont typeface="Times New Roman" panose="02020603050405020304"/>
              <a:buNone/>
            </a:pPr>
            <a:r>
              <a:rPr lang="zh-CN" altLang="zh-CN" sz="1400" dirty="0">
                <a:latin typeface="+mn-ea"/>
                <a:cs typeface="+mn-ea"/>
              </a:rPr>
              <a:t>[4]杜波依斯. MySQL技术内幕[M]. 第4版. 人民邮电出版社, 2021年07月:50.</a:t>
            </a:r>
          </a:p>
          <a:p>
            <a:pPr lvl="0" indent="0" algn="just">
              <a:lnSpc>
                <a:spcPts val="2000"/>
              </a:lnSpc>
              <a:spcAft>
                <a:spcPts val="0"/>
              </a:spcAft>
              <a:buFont typeface="Times New Roman" panose="02020603050405020304"/>
              <a:buNone/>
            </a:pPr>
            <a:r>
              <a:rPr lang="zh-CN" altLang="zh-CN" sz="1400" dirty="0">
                <a:latin typeface="+mn-ea"/>
                <a:cs typeface="+mn-ea"/>
              </a:rPr>
              <a:t>[5]邓志强,邓林强.Maven在Java项目开发中的应用[J].电子元器件与信息技术,2019,3(05):1-4.DOI:10.19772/j.cnki.2096-4455.2019.5.001.</a:t>
            </a:r>
          </a:p>
          <a:p>
            <a:pPr lvl="0" indent="0" algn="just">
              <a:lnSpc>
                <a:spcPts val="2000"/>
              </a:lnSpc>
              <a:spcAft>
                <a:spcPts val="0"/>
              </a:spcAft>
              <a:buFont typeface="Times New Roman" panose="02020603050405020304"/>
              <a:buNone/>
            </a:pPr>
            <a:r>
              <a:rPr lang="zh-CN" altLang="zh-CN" sz="1400" dirty="0">
                <a:latin typeface="+mn-ea"/>
                <a:cs typeface="+mn-ea"/>
              </a:rPr>
              <a:t>[6]李展飞.Web软件系统开发框架设计在MVC模式的实现[J].电子技术与软件工程,2018(08):61.</a:t>
            </a:r>
          </a:p>
          <a:p>
            <a:pPr lvl="0" indent="0" algn="just">
              <a:lnSpc>
                <a:spcPts val="2000"/>
              </a:lnSpc>
              <a:spcAft>
                <a:spcPts val="0"/>
              </a:spcAft>
              <a:buFont typeface="Times New Roman" panose="02020603050405020304"/>
              <a:buNone/>
            </a:pPr>
            <a:r>
              <a:rPr lang="zh-CN" altLang="zh-CN" sz="1400" dirty="0">
                <a:latin typeface="+mn-ea"/>
                <a:cs typeface="+mn-ea"/>
              </a:rPr>
              <a:t>[7]Zoya Ali. Designing Object Oriented Software Applications within the Context of Software Frameworks[D]. Ohio State University,2019(05)20.</a:t>
            </a:r>
          </a:p>
          <a:p>
            <a:pPr lvl="0" indent="0" algn="just">
              <a:lnSpc>
                <a:spcPts val="2000"/>
              </a:lnSpc>
              <a:spcAft>
                <a:spcPts val="0"/>
              </a:spcAft>
              <a:buFont typeface="Times New Roman" panose="02020603050405020304"/>
              <a:buNone/>
            </a:pPr>
            <a:r>
              <a:rPr lang="zh-CN" altLang="zh-CN" sz="1400" dirty="0">
                <a:latin typeface="+mn-ea"/>
                <a:cs typeface="+mn-ea"/>
              </a:rPr>
              <a:t>[8]林小棠.计算机软件开发的JAVA编程语言及其实际应用[J].计算机产品与流通,2019(08):16.</a:t>
            </a:r>
          </a:p>
          <a:p>
            <a:pPr lvl="0" indent="0" algn="just">
              <a:lnSpc>
                <a:spcPts val="2000"/>
              </a:lnSpc>
              <a:spcAft>
                <a:spcPts val="0"/>
              </a:spcAft>
              <a:buFont typeface="Times New Roman" panose="02020603050405020304"/>
              <a:buNone/>
            </a:pPr>
            <a:r>
              <a:rPr lang="zh-CN" altLang="zh-CN" sz="1400" dirty="0">
                <a:latin typeface="+mn-ea"/>
                <a:cs typeface="+mn-ea"/>
              </a:rPr>
              <a:t>[9]林信良. Spring2.0技术手册[M].北京:电子工业出版社,2020(07):87.</a:t>
            </a:r>
          </a:p>
          <a:p>
            <a:pPr lvl="0" indent="0" algn="just">
              <a:lnSpc>
                <a:spcPts val="2000"/>
              </a:lnSpc>
              <a:spcAft>
                <a:spcPts val="0"/>
              </a:spcAft>
              <a:buFont typeface="Times New Roman" panose="02020603050405020304"/>
              <a:buNone/>
            </a:pPr>
            <a:r>
              <a:rPr lang="zh-CN" altLang="zh-CN" sz="1400" dirty="0">
                <a:latin typeface="+mn-ea"/>
                <a:cs typeface="+mn-ea"/>
              </a:rPr>
              <a:t>[10]田珂,谢世波,方马.J2EE数据持久层的解决方案[J].计算机工程,2021, 29(22): 93-95</a:t>
            </a:r>
          </a:p>
          <a:p>
            <a:pPr lvl="0" indent="0" algn="just">
              <a:lnSpc>
                <a:spcPts val="2000"/>
              </a:lnSpc>
              <a:spcAft>
                <a:spcPts val="0"/>
              </a:spcAft>
              <a:buFont typeface="Times New Roman" panose="02020603050405020304"/>
              <a:buNone/>
            </a:pPr>
            <a:r>
              <a:rPr lang="zh-CN" altLang="zh-CN" sz="1400" dirty="0">
                <a:latin typeface="+mn-ea"/>
                <a:cs typeface="+mn-ea"/>
              </a:rPr>
              <a:t>[11]胡晓义,王如平,王鑫,付永涛.基于模型的复杂系统安全性和可靠性分析技术发展综述[J].航空学报,2020,41(06):147-158.</a:t>
            </a:r>
          </a:p>
          <a:p>
            <a:pPr lvl="0" indent="0" algn="just">
              <a:lnSpc>
                <a:spcPts val="2000"/>
              </a:lnSpc>
              <a:spcAft>
                <a:spcPts val="0"/>
              </a:spcAft>
              <a:buFont typeface="Times New Roman" panose="02020603050405020304"/>
              <a:buNone/>
            </a:pPr>
            <a:r>
              <a:rPr lang="zh-CN" altLang="zh-CN" sz="1400" dirty="0">
                <a:latin typeface="+mn-ea"/>
                <a:cs typeface="+mn-ea"/>
              </a:rPr>
              <a:t>[12]基于MVC的JavaWeb设计与开发.[M].电子工业出版社,2018:69-78.</a:t>
            </a:r>
          </a:p>
          <a:p>
            <a:pPr lvl="0" indent="0" algn="just">
              <a:lnSpc>
                <a:spcPts val="2000"/>
              </a:lnSpc>
              <a:spcAft>
                <a:spcPts val="0"/>
              </a:spcAft>
              <a:buFont typeface="Times New Roman" panose="02020603050405020304"/>
              <a:buNone/>
            </a:pPr>
            <a:r>
              <a:rPr lang="zh-CN" altLang="zh-CN" sz="1400" dirty="0">
                <a:latin typeface="+mn-ea"/>
                <a:cs typeface="+mn-ea"/>
              </a:rPr>
              <a:t>[13]朱道远.基于JSON的Aiax数据交换技术及应用[J].电脑编程技巧与维护, 2020(16):14-15.</a:t>
            </a:r>
          </a:p>
          <a:p>
            <a:pPr lvl="0" indent="0" algn="just">
              <a:lnSpc>
                <a:spcPts val="2000"/>
              </a:lnSpc>
              <a:spcAft>
                <a:spcPts val="0"/>
              </a:spcAft>
              <a:buFont typeface="Times New Roman" panose="02020603050405020304"/>
              <a:buNone/>
            </a:pPr>
            <a:r>
              <a:rPr lang="zh-CN" altLang="zh-CN" sz="1400" dirty="0">
                <a:latin typeface="+mn-ea"/>
                <a:cs typeface="+mn-ea"/>
              </a:rPr>
              <a:t>[14]于海澍.计算机软件测试技术概述[J].科技资讯,2019(09):20-24.</a:t>
            </a:r>
          </a:p>
          <a:p>
            <a:pPr lvl="0" indent="0" algn="just">
              <a:lnSpc>
                <a:spcPts val="2000"/>
              </a:lnSpc>
              <a:spcAft>
                <a:spcPts val="0"/>
              </a:spcAft>
              <a:buFont typeface="Times New Roman" panose="02020603050405020304"/>
              <a:buNone/>
            </a:pPr>
            <a:r>
              <a:rPr lang="zh-CN" altLang="zh-CN" sz="1400" dirty="0">
                <a:latin typeface="+mn-ea"/>
                <a:cs typeface="+mn-ea"/>
              </a:rPr>
              <a:t>[15]Bruce Eckel.Thin king in Java[M].Upper Saddle River USA:Prentice Hall,2020:89.</a:t>
            </a: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149195" y="3301238"/>
            <a:ext cx="7879080" cy="1015663"/>
          </a:xfrm>
          <a:prstGeom prst="rect">
            <a:avLst/>
          </a:prstGeom>
        </p:spPr>
        <p:txBody>
          <a:bodyPr wrap="none">
            <a:spAutoFit/>
          </a:bodyPr>
          <a:lstStyle/>
          <a:p>
            <a:r>
              <a:rPr lang="zh-CN" altLang="en-US" sz="6000" b="1" dirty="0">
                <a:solidFill>
                  <a:schemeClr val="bg1"/>
                </a:solidFill>
              </a:rPr>
              <a:t>感谢</a:t>
            </a:r>
            <a:r>
              <a:rPr lang="zh-CN" altLang="en-US" sz="6000" b="1" dirty="0" smtClean="0">
                <a:solidFill>
                  <a:schemeClr val="bg1"/>
                </a:solidFill>
              </a:rPr>
              <a:t>各位老师</a:t>
            </a:r>
            <a:r>
              <a:rPr lang="zh-CN" altLang="en-US" sz="6000" b="1" dirty="0">
                <a:solidFill>
                  <a:schemeClr val="bg1"/>
                </a:solidFill>
              </a:rPr>
              <a:t>评判指导</a:t>
            </a:r>
          </a:p>
        </p:txBody>
      </p:sp>
      <p:sp>
        <p:nvSpPr>
          <p:cNvPr id="20" name="椭圆 19"/>
          <p:cNvSpPr/>
          <p:nvPr/>
        </p:nvSpPr>
        <p:spPr>
          <a:xfrm>
            <a:off x="5627539"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038127"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43635"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990398" y="4378458"/>
            <a:ext cx="2193290" cy="645160"/>
          </a:xfrm>
          <a:prstGeom prst="rect">
            <a:avLst/>
          </a:prstGeom>
        </p:spPr>
        <p:txBody>
          <a:bodyPr wrap="none">
            <a:spAutoFit/>
          </a:bodyPr>
          <a:lstStyle/>
          <a:p>
            <a:pPr algn="ctr"/>
            <a:r>
              <a:rPr lang="zh-CN" altLang="en-US" dirty="0" smtClean="0">
                <a:solidFill>
                  <a:schemeClr val="bg1">
                    <a:lumMod val="95000"/>
                  </a:schemeClr>
                </a:solidFill>
                <a:latin typeface="+mj-ea"/>
                <a:ea typeface="+mj-ea"/>
              </a:rPr>
              <a:t>指导</a:t>
            </a:r>
            <a:r>
              <a:rPr lang="zh-CN" altLang="en-US" dirty="0">
                <a:solidFill>
                  <a:schemeClr val="bg1">
                    <a:lumMod val="95000"/>
                  </a:schemeClr>
                </a:solidFill>
                <a:latin typeface="+mj-ea"/>
                <a:ea typeface="+mj-ea"/>
              </a:rPr>
              <a:t>老师</a:t>
            </a:r>
            <a:r>
              <a:rPr lang="zh-CN" altLang="en-US" dirty="0" smtClean="0">
                <a:solidFill>
                  <a:schemeClr val="bg1">
                    <a:lumMod val="95000"/>
                  </a:schemeClr>
                </a:solidFill>
                <a:latin typeface="+mj-ea"/>
                <a:ea typeface="+mj-ea"/>
              </a:rPr>
              <a:t>：</a:t>
            </a:r>
            <a:r>
              <a:rPr lang="en-US" altLang="zh-CN" dirty="0" smtClean="0">
                <a:solidFill>
                  <a:schemeClr val="bg1">
                    <a:lumMod val="95000"/>
                  </a:schemeClr>
                </a:solidFill>
                <a:latin typeface="+mj-ea"/>
                <a:ea typeface="+mj-ea"/>
              </a:rPr>
              <a:t>PPT</a:t>
            </a:r>
            <a:r>
              <a:rPr lang="zh-CN" altLang="en-US" dirty="0" smtClean="0">
                <a:solidFill>
                  <a:schemeClr val="bg1">
                    <a:lumMod val="95000"/>
                  </a:schemeClr>
                </a:solidFill>
                <a:latin typeface="+mj-ea"/>
                <a:ea typeface="+mj-ea"/>
              </a:rPr>
              <a:t>熊猫</a:t>
            </a:r>
            <a:endParaRPr lang="en-US" altLang="zh-CN" dirty="0" smtClean="0">
              <a:solidFill>
                <a:schemeClr val="bg1">
                  <a:lumMod val="95000"/>
                </a:schemeClr>
              </a:solidFill>
              <a:latin typeface="+mj-ea"/>
              <a:ea typeface="+mj-ea"/>
            </a:endParaRPr>
          </a:p>
          <a:p>
            <a:pPr algn="ctr"/>
            <a:r>
              <a:rPr lang="zh-CN" altLang="en-US" dirty="0" smtClean="0">
                <a:solidFill>
                  <a:schemeClr val="bg1">
                    <a:lumMod val="95000"/>
                  </a:schemeClr>
                </a:solidFill>
                <a:latin typeface="+mj-ea"/>
                <a:ea typeface="+mj-ea"/>
              </a:rPr>
              <a:t>报告人：</a:t>
            </a:r>
            <a:r>
              <a:rPr lang="en-US" altLang="zh-CN" dirty="0" smtClean="0">
                <a:solidFill>
                  <a:schemeClr val="bg1">
                    <a:lumMod val="95000"/>
                  </a:schemeClr>
                </a:solidFill>
                <a:latin typeface="+mj-ea"/>
                <a:ea typeface="+mj-ea"/>
              </a:rPr>
              <a:t>xxx</a:t>
            </a:r>
          </a:p>
        </p:txBody>
      </p:sp>
      <p:grpSp>
        <p:nvGrpSpPr>
          <p:cNvPr id="25" name="组合 24"/>
          <p:cNvGrpSpPr/>
          <p:nvPr/>
        </p:nvGrpSpPr>
        <p:grpSpPr>
          <a:xfrm>
            <a:off x="4769529" y="541051"/>
            <a:ext cx="2638414" cy="2624498"/>
            <a:chOff x="4769529" y="541051"/>
            <a:chExt cx="2638414" cy="2624498"/>
          </a:xfrm>
        </p:grpSpPr>
        <p:grpSp>
          <p:nvGrpSpPr>
            <p:cNvPr id="26" name="Group 74"/>
            <p:cNvGrpSpPr>
              <a:grpSpLocks noChangeAspect="1"/>
            </p:cNvGrpSpPr>
            <p:nvPr/>
          </p:nvGrpSpPr>
          <p:grpSpPr bwMode="auto">
            <a:xfrm>
              <a:off x="4769529" y="541051"/>
              <a:ext cx="2638414" cy="2624498"/>
              <a:chOff x="5429" y="2125"/>
              <a:chExt cx="569" cy="566"/>
            </a:xfrm>
            <a:solidFill>
              <a:schemeClr val="bg1"/>
            </a:solidFill>
          </p:grpSpPr>
          <p:sp>
            <p:nvSpPr>
              <p:cNvPr id="28"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椭圆 26"/>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pull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研究背景</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1198880"/>
          </a:xfrm>
          <a:prstGeom prst="rect">
            <a:avLst/>
          </a:prstGeom>
        </p:spPr>
        <p:txBody>
          <a:bodyPr wrap="square">
            <a:spAutoFit/>
          </a:bodyPr>
          <a:lstStyle/>
          <a:p>
            <a:r>
              <a:rPr lang="zh-CN" altLang="en-US" dirty="0" smtClean="0"/>
              <a:t>网络发展的越来越迅速，它深刻的影响着每一个人生活的各个方面。每一种新型事务的兴起都是为了使人们的生活更加方便。智慧学生校舍系统是一种低成本、更加高效的电子商务方式，它已慢慢的成为一种全新的管理模式。人们不再满足于在互联网上浏览、发布信息和人与人之间的聊天，而是希望互联网能为人们的生活带来更多便利。伴随着网络的崛起，智慧学生校舍系统管理开始变得越来越普遍。</a:t>
            </a: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研究目的</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340360" y="1028065"/>
            <a:ext cx="11390630" cy="2585323"/>
          </a:xfrm>
          <a:prstGeom prst="rect">
            <a:avLst/>
          </a:prstGeom>
        </p:spPr>
        <p:txBody>
          <a:bodyPr wrap="square">
            <a:spAutoFit/>
          </a:bodyPr>
          <a:lstStyle/>
          <a:p>
            <a:r>
              <a:rPr lang="zh-CN" altLang="en-US" dirty="0" smtClean="0"/>
              <a:t>互联网发展的越来越快了，在当下社会节点，人们也开始越来越喜爱智慧学生校舍系统管理。通过互联网可以对学生、公共物品等方式全面加强宣传，极大地满足智慧学生校舍系统在现代管理中的要求。如果想实现简单快捷方便的智慧学生校舍系统管理，即时生效，无需重新打印。这时仅仅需要在背景中单击鼠标，它将立刻更新点击处一整行的所有内容。智慧学生校舍系统使用了</a:t>
            </a:r>
            <a:r>
              <a:rPr lang="en-US" altLang="zh-CN" dirty="0" smtClean="0"/>
              <a:t>B/S</a:t>
            </a:r>
            <a:r>
              <a:rPr lang="zh-CN" altLang="en-US" dirty="0" smtClean="0"/>
              <a:t>模式，并且不需要安装第六方插件，能实现更加准确的提供智慧学生校舍系统信息。现社会无论各行各业都应尽量摒弃传递错误信息，尤其是口头传输信息。而网络却并不会像电话那样一次只能传输一次，效率低下还接连不断，每当处于高峰时段，用网络来处理信息也就会更加的容易。我们甚至可以通过宣传让更多的潜在用户知道。不需要发送传单来节省宣传和人力成本。智慧学生校舍系统管理的方式得到了更好的改进。从而提高了整体业务量。</a:t>
            </a:r>
          </a:p>
          <a:p>
            <a:r>
              <a:rPr lang="zh-CN" altLang="en-US" dirty="0" smtClean="0"/>
              <a:t>这样做的目的是节省时间，提高工作效率，享受当今社会最便捷、最周到的服务。</a:t>
            </a:r>
            <a:endParaRPr dirty="0" smtClean="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研究意义</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340360" y="1028065"/>
            <a:ext cx="11390630" cy="923330"/>
          </a:xfrm>
          <a:prstGeom prst="rect">
            <a:avLst/>
          </a:prstGeom>
        </p:spPr>
        <p:txBody>
          <a:bodyPr wrap="square">
            <a:spAutoFit/>
          </a:bodyPr>
          <a:lstStyle/>
          <a:p>
            <a:r>
              <a:rPr lang="zh-CN" altLang="en-US" dirty="0" smtClean="0"/>
              <a:t>线上管理智慧学生校舍系统提供了良好的发展空间，随着人们生活质量的提高，人们对服务质量的要求越来越严格。人们希望拥有更好的智慧学生校舍管理体验。而且，智慧学生校舍管理服务有着使用常规电话交流比不了的便捷高效简单等优势。智慧学生校舍系统就是为广大劳动人民提供这样一个方便的系统，以满足学生的需求。</a:t>
            </a:r>
            <a:endParaRPr dirty="0" smtClean="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论文的内容和结构</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340360" y="1028065"/>
            <a:ext cx="11390630" cy="2031325"/>
          </a:xfrm>
          <a:prstGeom prst="rect">
            <a:avLst/>
          </a:prstGeom>
        </p:spPr>
        <p:txBody>
          <a:bodyPr wrap="square">
            <a:spAutoFit/>
          </a:bodyPr>
          <a:lstStyle/>
          <a:p>
            <a:r>
              <a:rPr lang="zh-CN" altLang="zh-CN" dirty="0" smtClean="0"/>
              <a:t>本文一共把内容主要分为六个大部分，采用传统面向对象的方法进行划分并描述和分析每个部分的需求：</a:t>
            </a:r>
          </a:p>
          <a:p>
            <a:r>
              <a:rPr lang="zh-CN" altLang="zh-CN" dirty="0" smtClean="0"/>
              <a:t>第一章是前言部分，该部分主要是拓展了方案的背景，对此系统的意义做了思考，对价值做了评估。</a:t>
            </a:r>
          </a:p>
          <a:p>
            <a:r>
              <a:rPr lang="zh-CN" altLang="zh-CN" dirty="0" smtClean="0"/>
              <a:t>第二章是概述系统的相关技术，详情的介绍了系统所使用的相关语言和开发结构。</a:t>
            </a:r>
          </a:p>
          <a:p>
            <a:r>
              <a:rPr lang="zh-CN" altLang="zh-CN" dirty="0" smtClean="0"/>
              <a:t>第六章是对系统的需求进行分析，对可行性需求，功能需求和流程等做相关分析。</a:t>
            </a:r>
          </a:p>
          <a:p>
            <a:r>
              <a:rPr lang="zh-CN" altLang="zh-CN" dirty="0" smtClean="0"/>
              <a:t>第四章主要对程序的功能做分析，并描述了数据库等相关内容的设计。</a:t>
            </a:r>
          </a:p>
          <a:p>
            <a:r>
              <a:rPr lang="zh-CN" altLang="zh-CN" dirty="0" smtClean="0"/>
              <a:t>第五章主要是将智慧学生校舍系统划分成后台管理界面和前台页面，以及各部分相关功能页面。</a:t>
            </a:r>
          </a:p>
          <a:p>
            <a:r>
              <a:rPr lang="zh-CN" altLang="zh-CN" dirty="0" smtClean="0"/>
              <a:t>第六章主要是进行系统功能测试。</a:t>
            </a:r>
            <a:endParaRPr dirty="0" smtClean="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540" y="17780"/>
            <a:ext cx="4320540"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系统开发环境</a:t>
            </a:r>
            <a:r>
              <a:rPr kumimoji="0" sz="2000" b="0" i="0" u="none" strike="noStrike" kern="0" cap="none" spc="0" normalizeH="0" baseline="0" noProof="0" dirty="0">
                <a:ln>
                  <a:noFill/>
                </a:ln>
                <a:solidFill>
                  <a:schemeClr val="bg1"/>
                </a:solidFill>
                <a:effectLst/>
                <a:uLnTx/>
                <a:uFillTx/>
                <a:latin typeface="+mj-ea"/>
                <a:ea typeface="+mj-ea"/>
              </a:rPr>
              <a:t>  </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2"/>
          <a:srcRect l="3369" r="62965" b="26913"/>
          <a:stretch>
            <a:fillRect/>
          </a:stretch>
        </p:blipFill>
        <p:spPr>
          <a:xfrm>
            <a:off x="615642" y="1328288"/>
            <a:ext cx="3655294" cy="4463626"/>
          </a:xfrm>
          <a:prstGeom prst="rect">
            <a:avLst/>
          </a:prstGeom>
          <a:ln>
            <a:noFill/>
          </a:ln>
        </p:spPr>
      </p:pic>
      <p:pic>
        <p:nvPicPr>
          <p:cNvPr id="11" name="图片 10"/>
          <p:cNvPicPr>
            <a:picLocks noChangeAspect="1"/>
          </p:cNvPicPr>
          <p:nvPr/>
        </p:nvPicPr>
        <p:blipFill rotWithShape="1">
          <a:blip r:embed="rId3"/>
          <a:srcRect l="-2" r="66232" b="26913"/>
          <a:stretch>
            <a:fillRect/>
          </a:stretch>
        </p:blipFill>
        <p:spPr>
          <a:xfrm>
            <a:off x="4349985" y="1332070"/>
            <a:ext cx="3666523" cy="4463626"/>
          </a:xfrm>
          <a:prstGeom prst="rect">
            <a:avLst/>
          </a:prstGeom>
          <a:ln>
            <a:noFill/>
          </a:ln>
        </p:spPr>
      </p:pic>
      <p:pic>
        <p:nvPicPr>
          <p:cNvPr id="12" name="图片 11"/>
          <p:cNvPicPr>
            <a:picLocks noChangeAspect="1"/>
          </p:cNvPicPr>
          <p:nvPr/>
        </p:nvPicPr>
        <p:blipFill rotWithShape="1">
          <a:blip r:embed="rId4"/>
          <a:srcRect l="-2" r="66725" b="26913"/>
          <a:stretch>
            <a:fillRect/>
          </a:stretch>
        </p:blipFill>
        <p:spPr>
          <a:xfrm>
            <a:off x="8084328" y="1332070"/>
            <a:ext cx="3612964" cy="4463626"/>
          </a:xfrm>
          <a:prstGeom prst="rect">
            <a:avLst/>
          </a:prstGeom>
          <a:ln>
            <a:noFill/>
          </a:ln>
        </p:spPr>
      </p:pic>
      <p:sp>
        <p:nvSpPr>
          <p:cNvPr id="4" name="矩形 3"/>
          <p:cNvSpPr/>
          <p:nvPr/>
        </p:nvSpPr>
        <p:spPr>
          <a:xfrm>
            <a:off x="615642"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49985"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084328" y="1328289"/>
            <a:ext cx="361296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08200" y="1600185"/>
            <a:ext cx="2106295" cy="460375"/>
          </a:xfrm>
          <a:prstGeom prst="rect">
            <a:avLst/>
          </a:prstGeom>
        </p:spPr>
        <p:txBody>
          <a:bodyPr wrap="none">
            <a:spAutoFit/>
          </a:bodyPr>
          <a:lstStyle/>
          <a:p>
            <a:pPr algn="l"/>
            <a:r>
              <a:rPr altLang="zh-CN" sz="2400" b="1" smtClean="0">
                <a:solidFill>
                  <a:schemeClr val="bg1"/>
                </a:solidFill>
                <a:sym typeface="+mn-ea"/>
              </a:rPr>
              <a:t> Java技术简介</a:t>
            </a:r>
          </a:p>
        </p:txBody>
      </p:sp>
      <p:sp>
        <p:nvSpPr>
          <p:cNvPr id="16" name="矩形 15"/>
          <p:cNvSpPr/>
          <p:nvPr/>
        </p:nvSpPr>
        <p:spPr>
          <a:xfrm>
            <a:off x="4551734" y="1600185"/>
            <a:ext cx="3329305" cy="460375"/>
          </a:xfrm>
          <a:prstGeom prst="rect">
            <a:avLst/>
          </a:prstGeom>
        </p:spPr>
        <p:txBody>
          <a:bodyPr wrap="none">
            <a:spAutoFit/>
          </a:bodyPr>
          <a:lstStyle/>
          <a:p>
            <a:pPr algn="l"/>
            <a:r>
              <a:rPr sz="2400" b="1" smtClean="0">
                <a:solidFill>
                  <a:schemeClr val="bg1"/>
                </a:solidFill>
              </a:rPr>
              <a:t>MySQL数据库技术简介</a:t>
            </a:r>
          </a:p>
        </p:txBody>
      </p:sp>
      <p:sp>
        <p:nvSpPr>
          <p:cNvPr id="19" name="矩形 18"/>
          <p:cNvSpPr/>
          <p:nvPr/>
        </p:nvSpPr>
        <p:spPr>
          <a:xfrm>
            <a:off x="9016370" y="1601455"/>
            <a:ext cx="1294130" cy="460375"/>
          </a:xfrm>
          <a:prstGeom prst="rect">
            <a:avLst/>
          </a:prstGeom>
        </p:spPr>
        <p:txBody>
          <a:bodyPr wrap="none">
            <a:spAutoFit/>
          </a:bodyPr>
          <a:lstStyle/>
          <a:p>
            <a:pPr algn="ctr"/>
            <a:r>
              <a:rPr sz="2400" b="1" dirty="0" smtClean="0">
                <a:solidFill>
                  <a:schemeClr val="bg1"/>
                </a:solidFill>
              </a:rPr>
              <a:t>B/S结构</a:t>
            </a: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909140" y="17961"/>
            <a:ext cx="3418173" cy="583565"/>
          </a:xfrm>
          <a:prstGeom prst="rect">
            <a:avLst/>
          </a:prstGeom>
          <a:noFill/>
        </p:spPr>
        <p:txBody>
          <a:bodyPr wrap="square" rtlCol="0">
            <a:spAutoFit/>
          </a:bodyPr>
          <a:lstStyle/>
          <a:p>
            <a:pPr>
              <a:defRPr/>
            </a:pPr>
            <a:r>
              <a:rPr altLang="zh-CN" sz="3200" smtClean="0">
                <a:solidFill>
                  <a:schemeClr val="bg1"/>
                </a:solidFill>
                <a:sym typeface="+mn-ea"/>
              </a:rPr>
              <a:t>springboot框架</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695325" y="4344996"/>
            <a:ext cx="5753601" cy="1963554"/>
          </a:xfrm>
          <a:prstGeom prst="rect">
            <a:avLst/>
          </a:prstGeom>
          <a:solidFill>
            <a:schemeClr val="bg1">
              <a:lumMod val="95000"/>
            </a:schemeClr>
          </a:solidFill>
          <a:ln>
            <a:noFill/>
          </a:ln>
          <a:effectLst>
            <a:outerShdw blurRad="889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 name="图片 9"/>
          <p:cNvPicPr>
            <a:picLocks noChangeAspect="1"/>
          </p:cNvPicPr>
          <p:nvPr/>
        </p:nvPicPr>
        <p:blipFill rotWithShape="1">
          <a:blip r:embed="rId3"/>
          <a:srcRect t="154" r="43473" b="26913"/>
          <a:stretch>
            <a:fillRect/>
          </a:stretch>
        </p:blipFill>
        <p:spPr>
          <a:xfrm>
            <a:off x="695325" y="914581"/>
            <a:ext cx="5753601" cy="4175746"/>
          </a:xfrm>
          <a:prstGeom prst="rect">
            <a:avLst/>
          </a:prstGeom>
          <a:solidFill>
            <a:schemeClr val="bg1">
              <a:lumMod val="95000"/>
            </a:schemeClr>
          </a:solidFill>
          <a:ln>
            <a:noFill/>
          </a:ln>
          <a:effectLst>
            <a:outerShdw blurRad="88900" algn="ctr" rotWithShape="0">
              <a:prstClr val="black">
                <a:alpha val="64000"/>
              </a:prstClr>
            </a:outerShdw>
          </a:effectLst>
        </p:spPr>
      </p:pic>
      <p:sp>
        <p:nvSpPr>
          <p:cNvPr id="100" name="文本框 99"/>
          <p:cNvSpPr txBox="1"/>
          <p:nvPr/>
        </p:nvSpPr>
        <p:spPr>
          <a:xfrm>
            <a:off x="6799006" y="1120877"/>
            <a:ext cx="5080000" cy="2306955"/>
          </a:xfrm>
          <a:prstGeom prst="rect">
            <a:avLst/>
          </a:prstGeom>
          <a:noFill/>
          <a:ln w="9525">
            <a:noFill/>
          </a:ln>
        </p:spPr>
        <p:txBody>
          <a:bodyPr wrap="square">
            <a:spAutoFit/>
          </a:bodyPr>
          <a:lstStyle/>
          <a:p>
            <a:r>
              <a:rPr altLang="zh-CN" sz="1600" smtClean="0"/>
              <a:t>Spring Boot是由Pivotal的开发团队在2013年开发的一个免费、轻量级、开源的系统框架。SpringBoot的主要设计思想是约定大于配置，因此SpringBoot在设计时几乎达到零配置。SpringBoot集成了业界的开源框架。</a:t>
            </a:r>
          </a:p>
          <a:p>
            <a:r>
              <a:rPr altLang="zh-CN" sz="1600" smtClean="0"/>
              <a:t>SpringBoot是一个非常强大的后台框架，因为SpringBoot的开发基本上不需要写配置文件，所以利用SpringBoot来构建网站的后台环境，在SpringBoot的YML配置文件中写项目启动端口，项目就可以启动了。项目的Java和静态文件由SpringBoot管理。</a:t>
            </a: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5" name="矩形 4"/>
          <p:cNvSpPr/>
          <p:nvPr/>
        </p:nvSpPr>
        <p:spPr>
          <a:xfrm>
            <a:off x="4310896" y="5293268"/>
            <a:ext cx="3535680" cy="1106805"/>
          </a:xfrm>
          <a:prstGeom prst="rect">
            <a:avLst/>
          </a:prstGeom>
        </p:spPr>
        <p:txBody>
          <a:bodyPr wrap="none">
            <a:spAutoFit/>
          </a:bodyPr>
          <a:lstStyle/>
          <a:p>
            <a:pPr algn="l"/>
            <a:r>
              <a:rPr lang="zh-CN" altLang="en-US" sz="6600" b="1" dirty="0"/>
              <a:t>系统分析</a:t>
            </a:r>
          </a:p>
        </p:txBody>
      </p:sp>
    </p:spTree>
  </p:cSld>
  <p:clrMapOvr>
    <a:masterClrMapping/>
  </p:clrMapOvr>
  <p:transition spd="med">
    <p:pull dir="d"/>
  </p:transition>
</p:sld>
</file>

<file path=ppt/tags/tag1.xml><?xml version="1.0" encoding="utf-8"?>
<p:tagLst xmlns:a="http://schemas.openxmlformats.org/drawingml/2006/main" xmlns:r="http://schemas.openxmlformats.org/officeDocument/2006/relationships" xmlns:p="http://schemas.openxmlformats.org/presentationml/2006/main">
  <p:tag name="KSO_WPP_MARK_KEY" val="d66b654b-7603-4c6b-a170-7471869637b1"/>
  <p:tag name="COMMONDATA" val="eyJoZGlkIjoiZjJiNWU4YjI2YTg1NzdmNzJkYzcyYThiZTVmOTRjYjg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1">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4">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TotalTime>
  <Words>1542</Words>
  <Application>Microsoft Office PowerPoint</Application>
  <PresentationFormat>自定义</PresentationFormat>
  <Paragraphs>77</Paragraphs>
  <Slides>24</Slides>
  <Notes>13</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24</vt:i4>
      </vt:variant>
    </vt:vector>
  </HeadingPairs>
  <TitlesOfParts>
    <vt:vector size="26" baseType="lpstr">
      <vt:lpstr>office 1</vt:lpstr>
      <vt:lpstr>Microsoft Visio 绘图</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subject>熊猫办公</dc:subject>
  <dc:creator>www.tukuppt.com</dc:creator>
  <cp:keywords>tukuppt</cp:keywords>
  <cp:lastModifiedBy>Administrator</cp:lastModifiedBy>
  <cp:revision>51</cp:revision>
  <dcterms:created xsi:type="dcterms:W3CDTF">2019-12-31T02:46:00Z</dcterms:created>
  <dcterms:modified xsi:type="dcterms:W3CDTF">2023-04-09T15:19:58Z</dcterms:modified>
  <cp:category>tukuppt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E381776BBE5E48DEA63B3236260BE07C</vt:lpwstr>
  </property>
</Properties>
</file>

<file path=docProps/thumbnail.jpeg>
</file>